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1"/>
  </p:notesMasterIdLst>
  <p:sldIdLst>
    <p:sldId id="256" r:id="rId2"/>
    <p:sldId id="257" r:id="rId3"/>
    <p:sldId id="267" r:id="rId4"/>
    <p:sldId id="258" r:id="rId5"/>
    <p:sldId id="261" r:id="rId6"/>
    <p:sldId id="262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95348-1DBF-4F0C-8775-A16EE991AAC4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45994-6BCA-4BC7-B539-6EC8D3792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353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45994-6BCA-4BC7-B539-6EC8D379204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551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726B6-B937-42ED-9785-2E938AF548C9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830C7-65F5-4556-B756-B7A1A1B73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726B6-B937-42ED-9785-2E938AF548C9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830C7-65F5-4556-B756-B7A1A1B73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726B6-B937-42ED-9785-2E938AF548C9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830C7-65F5-4556-B756-B7A1A1B73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726B6-B937-42ED-9785-2E938AF548C9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830C7-65F5-4556-B756-B7A1A1B73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726B6-B937-42ED-9785-2E938AF548C9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830C7-65F5-4556-B756-B7A1A1B73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726B6-B937-42ED-9785-2E938AF548C9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830C7-65F5-4556-B756-B7A1A1B73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726B6-B937-42ED-9785-2E938AF548C9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830C7-65F5-4556-B756-B7A1A1B73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726B6-B937-42ED-9785-2E938AF548C9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830C7-65F5-4556-B756-B7A1A1B73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726B6-B937-42ED-9785-2E938AF548C9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830C7-65F5-4556-B756-B7A1A1B73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726B6-B937-42ED-9785-2E938AF548C9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830C7-65F5-4556-B756-B7A1A1B73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726B6-B937-42ED-9785-2E938AF548C9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F4B830C7-65F5-4556-B756-B7A1A1B73FB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1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1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A726B6-B937-42ED-9785-2E938AF548C9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B830C7-65F5-4556-B756-B7A1A1B73FB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youtube.com/watch?v=4KCB47mXH54&amp;feature=relmfu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19400" y="304800"/>
            <a:ext cx="2822448" cy="1828800"/>
          </a:xfrm>
        </p:spPr>
        <p:txBody>
          <a:bodyPr>
            <a:normAutofit/>
          </a:bodyPr>
          <a:lstStyle/>
          <a:p>
            <a:r>
              <a:rPr lang="en-US" sz="9600" dirty="0" smtClean="0"/>
              <a:t>Food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8657" y="2057400"/>
            <a:ext cx="7854696" cy="762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FDA and Food Labeling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102" name="Picture 6" descr="http://ts1.mm.bing.net/images/thumbnail.aspx?q=1595530754012&amp;id=b1c78014f6380959fec03f4c5bd3d774&amp;url=http%3a%2f%2feockingdommin.files.wordpress.com%2f2010%2f08%2ffruit_sta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048000"/>
            <a:ext cx="4648200" cy="309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23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How the FDA regulates Labeling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/>
              <a:t>Placement  </a:t>
            </a:r>
          </a:p>
          <a:p>
            <a:r>
              <a:rPr lang="en-US" dirty="0" smtClean="0"/>
              <a:t>Nutrition Facts</a:t>
            </a:r>
          </a:p>
          <a:p>
            <a:pPr lvl="1"/>
            <a:r>
              <a:rPr lang="en-US" dirty="0" smtClean="0"/>
              <a:t>Allergens</a:t>
            </a:r>
          </a:p>
          <a:p>
            <a:pPr lvl="1"/>
            <a:r>
              <a:rPr lang="en-US" dirty="0" smtClean="0"/>
              <a:t>Serving Size</a:t>
            </a:r>
          </a:p>
          <a:p>
            <a:r>
              <a:rPr lang="en-US" dirty="0" smtClean="0"/>
              <a:t>Design</a:t>
            </a:r>
          </a:p>
          <a:p>
            <a:pPr lvl="1"/>
            <a:r>
              <a:rPr lang="en-US" dirty="0"/>
              <a:t>Fonts</a:t>
            </a:r>
          </a:p>
          <a:p>
            <a:pPr lvl="1"/>
            <a:r>
              <a:rPr lang="en-US" dirty="0" smtClean="0"/>
              <a:t>Spacing</a:t>
            </a:r>
            <a:endParaRPr lang="en-US" dirty="0"/>
          </a:p>
          <a:p>
            <a:r>
              <a:rPr lang="en-US" dirty="0" smtClean="0"/>
              <a:t>Recalls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040339"/>
            <a:ext cx="2667000" cy="3914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295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Nutrition Facts Requirements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600200"/>
            <a:ext cx="8153400" cy="5105261"/>
          </a:xfrm>
        </p:spPr>
      </p:pic>
    </p:spTree>
    <p:extLst>
      <p:ext uri="{BB962C8B-B14F-4D97-AF65-F5344CB8AC3E}">
        <p14:creationId xmlns:p14="http://schemas.microsoft.com/office/powerpoint/2010/main" val="1249894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458200" cy="1143000"/>
          </a:xfrm>
        </p:spPr>
        <p:txBody>
          <a:bodyPr/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Why They Regulate Labeling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Food Allergens</a:t>
            </a:r>
          </a:p>
          <a:p>
            <a:pPr lvl="1"/>
            <a:r>
              <a:rPr lang="en-US" dirty="0"/>
              <a:t>milk, eggs, fish, Crustacean shellfish, tree nuts, peanuts, wheat, and </a:t>
            </a:r>
            <a:r>
              <a:rPr lang="en-US" dirty="0" smtClean="0"/>
              <a:t>soybeans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Health Problems</a:t>
            </a:r>
          </a:p>
          <a:p>
            <a:endParaRPr lang="en-US" dirty="0" smtClean="0"/>
          </a:p>
          <a:p>
            <a:r>
              <a:rPr lang="en-US" dirty="0" smtClean="0"/>
              <a:t>Diabetes </a:t>
            </a:r>
          </a:p>
          <a:p>
            <a:endParaRPr lang="en-US" dirty="0"/>
          </a:p>
          <a:p>
            <a:r>
              <a:rPr lang="en-US" dirty="0" smtClean="0"/>
              <a:t>Easy to find</a:t>
            </a:r>
          </a:p>
          <a:p>
            <a:pPr marL="0" indent="0">
              <a:buNone/>
            </a:pPr>
            <a:endParaRPr lang="en-US" dirty="0"/>
          </a:p>
          <a:p>
            <a:pPr marL="393192" lvl="1" indent="0">
              <a:buNone/>
            </a:pPr>
            <a:endParaRPr lang="en-US" dirty="0" smtClean="0"/>
          </a:p>
          <a:p>
            <a:pPr marL="393192" lvl="1" indent="0">
              <a:buNone/>
            </a:pPr>
            <a:endParaRPr lang="en-US" dirty="0" smtClean="0"/>
          </a:p>
          <a:p>
            <a:pPr marL="393192" lvl="1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2" r="10568"/>
          <a:stretch/>
        </p:blipFill>
        <p:spPr bwMode="auto">
          <a:xfrm>
            <a:off x="5181600" y="3048000"/>
            <a:ext cx="2590800" cy="34662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128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8400" y="8382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513" y="3249613"/>
            <a:ext cx="37369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-342900" y="591979"/>
            <a:ext cx="98298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Menu Labeling </a:t>
            </a:r>
            <a:r>
              <a:rPr lang="en-US" sz="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Requirements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2913" y="1736997"/>
            <a:ext cx="6324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Restaurants need to provide, on the request of customer: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800" dirty="0" smtClean="0"/>
              <a:t>Total calories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800" dirty="0" smtClean="0"/>
              <a:t>Fat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800" dirty="0" smtClean="0"/>
              <a:t>Saturated fat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800" dirty="0" smtClean="0"/>
              <a:t>Cholesterol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800" dirty="0" smtClean="0"/>
              <a:t>Sodium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800" dirty="0" smtClean="0"/>
              <a:t>Total carbohydrates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800" dirty="0" smtClean="0"/>
              <a:t>Sugars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800" dirty="0" smtClean="0"/>
              <a:t>Fiber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800" dirty="0" smtClean="0"/>
              <a:t>Total protein </a:t>
            </a:r>
          </a:p>
        </p:txBody>
      </p:sp>
      <p:pic>
        <p:nvPicPr>
          <p:cNvPr id="1029" name="Picture 5" descr="http://ts1.mm.bing.net/images/thumbnail.aspx?q=1631534721852&amp;id=1908bb13eaf58c1be9dfdbd61f74fd02&amp;url=http%3a%2f%2fwww.thenutritionpost.com%2fwp-content%2fuploads%2f2011%2f07%2fcalori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5330" y="2590800"/>
            <a:ext cx="4124365" cy="2749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65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52400" y="5334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+mj-lt"/>
              </a:rPr>
              <a:t>Case Study</a:t>
            </a:r>
            <a:endParaRPr lang="en-US" sz="540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0" y="22860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1905000"/>
            <a:ext cx="8077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dirty="0"/>
              <a:t>Artificial Food Coloring 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3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ADHD-Attention </a:t>
            </a:r>
            <a:r>
              <a:rPr lang="en-US" sz="3200" dirty="0"/>
              <a:t>deficit hyperactivity disorder</a:t>
            </a:r>
          </a:p>
          <a:p>
            <a:endParaRPr lang="en-US" sz="32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838200" y="6287869"/>
            <a:ext cx="7239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www.youtube.com/watch?v=4KCB47mXH54&amp;feature=relmfu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887" y="3962400"/>
            <a:ext cx="408622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850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0" y="685800"/>
            <a:ext cx="5562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600" dirty="0" smtClean="0">
                <a:latin typeface="+mj-lt"/>
              </a:rPr>
              <a:t>Artificial Dyes</a:t>
            </a:r>
            <a:endParaRPr lang="en-US" sz="56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981200"/>
            <a:ext cx="70104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500" dirty="0" smtClean="0"/>
              <a:t>Human Made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sz="25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800" dirty="0"/>
              <a:t>Blue No. 1, Yellow No. 5 and Red No. 3.</a:t>
            </a:r>
            <a:endParaRPr lang="en-US" sz="2500" dirty="0"/>
          </a:p>
          <a:p>
            <a:pPr marL="742950" lvl="1" indent="-285750">
              <a:buFont typeface="Arial" pitchFamily="34" charset="0"/>
              <a:buChar char="•"/>
            </a:pPr>
            <a:endParaRPr lang="en-US" sz="25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500" dirty="0" smtClean="0"/>
              <a:t>Exempt-</a:t>
            </a:r>
            <a:r>
              <a:rPr lang="en-US" sz="2800" dirty="0" smtClean="0"/>
              <a:t>vegetables</a:t>
            </a:r>
            <a:r>
              <a:rPr lang="en-US" sz="2800" dirty="0"/>
              <a:t>, minerals or animals.</a:t>
            </a:r>
            <a:endParaRPr lang="en-US" sz="25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25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800" dirty="0"/>
              <a:t>annatto extract (yellow), dehydrated beets (bluish-red to brown), caramel (yellow to tan), beta-carotene (yellow to orange) and grape skin extract (red, green).</a:t>
            </a:r>
            <a:endParaRPr lang="en-US" sz="2500" dirty="0"/>
          </a:p>
          <a:p>
            <a:pPr marL="742950" lvl="1" indent="-285750">
              <a:buFont typeface="Arial" pitchFamily="34" charset="0"/>
              <a:buChar char="•"/>
            </a:pPr>
            <a:endParaRPr lang="en-US" sz="25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2500" dirty="0"/>
          </a:p>
          <a:p>
            <a:pPr marL="285750" indent="-285750">
              <a:buFont typeface="Arial" pitchFamily="34" charset="0"/>
              <a:buChar char="•"/>
            </a:pPr>
            <a:endParaRPr lang="en-US" sz="25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25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371600"/>
            <a:ext cx="1840184" cy="2143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333875"/>
            <a:ext cx="1762125" cy="2143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984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2927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+mj-lt"/>
              </a:rPr>
              <a:t>Conclusion</a:t>
            </a:r>
            <a:endParaRPr lang="en-US" sz="54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2777222"/>
            <a:ext cx="876300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500" dirty="0" smtClean="0"/>
              <a:t>No Link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5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500" dirty="0" smtClean="0"/>
              <a:t>Like an allergy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5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500" dirty="0" smtClean="0"/>
              <a:t>May add Policies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500" dirty="0"/>
          </a:p>
          <a:p>
            <a:pPr marL="285750" indent="-285750">
              <a:buFont typeface="Arial" pitchFamily="34" charset="0"/>
              <a:buChar char="•"/>
            </a:pPr>
            <a:endParaRPr lang="en-US" sz="25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438400"/>
            <a:ext cx="28956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44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346710"/>
              </p:ext>
            </p:extLst>
          </p:nvPr>
        </p:nvGraphicFramePr>
        <p:xfrm>
          <a:off x="381000" y="26496"/>
          <a:ext cx="8452513" cy="6755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1325"/>
                <a:gridCol w="3432580"/>
                <a:gridCol w="2348608"/>
              </a:tblGrid>
              <a:tr h="430704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Name on Label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Foods Containing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Issues</a:t>
                      </a:r>
                      <a:endParaRPr lang="en-US" sz="2000" b="1" dirty="0"/>
                    </a:p>
                  </a:txBody>
                  <a:tcPr/>
                </a:tc>
              </a:tr>
              <a:tr h="1325214">
                <a:tc>
                  <a:txBody>
                    <a:bodyPr/>
                    <a:lstStyle/>
                    <a:p>
                      <a:pPr algn="l"/>
                      <a:r>
                        <a:rPr lang="en-US" sz="1800" b="0" dirty="0" smtClean="0"/>
                        <a:t>FD&amp;C Yellow No. 5</a:t>
                      </a:r>
                      <a:br>
                        <a:rPr lang="en-US" sz="1800" b="0" dirty="0" smtClean="0"/>
                      </a:br>
                      <a:r>
                        <a:rPr lang="en-US" sz="1800" b="0" dirty="0" smtClean="0"/>
                        <a:t>(yellow shade)</a:t>
                      </a:r>
                      <a:endParaRPr lang="en-US" sz="18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chips, cereals, ice cream, noodles, pickles, soda,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yogurt, Jelly Belly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Asthma</a:t>
                      </a:r>
                    </a:p>
                    <a:p>
                      <a:r>
                        <a:rPr lang="en-US" sz="1600" dirty="0" smtClean="0"/>
                        <a:t> anxiety </a:t>
                      </a:r>
                    </a:p>
                    <a:p>
                      <a:r>
                        <a:rPr lang="en-US" sz="1600" dirty="0" smtClean="0"/>
                        <a:t>depression</a:t>
                      </a:r>
                      <a:r>
                        <a:rPr lang="en-US" sz="1600" baseline="0" dirty="0" smtClean="0"/>
                        <a:t> </a:t>
                      </a:r>
                    </a:p>
                    <a:p>
                      <a:r>
                        <a:rPr lang="en-US" sz="1600" dirty="0" smtClean="0"/>
                        <a:t>migraines</a:t>
                      </a:r>
                    </a:p>
                    <a:p>
                      <a:r>
                        <a:rPr lang="en-US" sz="1600" dirty="0" smtClean="0"/>
                        <a:t>weakness</a:t>
                      </a:r>
                      <a:endParaRPr lang="en-US" sz="1600" dirty="0"/>
                    </a:p>
                  </a:txBody>
                  <a:tcPr/>
                </a:tc>
              </a:tr>
              <a:tr h="647198">
                <a:tc>
                  <a:txBody>
                    <a:bodyPr/>
                    <a:lstStyle/>
                    <a:p>
                      <a:pPr algn="l"/>
                      <a:r>
                        <a:rPr lang="en-US" sz="1800" b="0" dirty="0" smtClean="0"/>
                        <a:t>FD&amp;C Yellow No. 6</a:t>
                      </a:r>
                      <a:br>
                        <a:rPr lang="en-US" sz="1800" b="0" dirty="0" smtClean="0"/>
                      </a:br>
                      <a:r>
                        <a:rPr lang="en-US" sz="1800" b="0" dirty="0" smtClean="0"/>
                        <a:t>(orange shade)</a:t>
                      </a:r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hot chocolate, jam,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Tylenol, Skittles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skin rash</a:t>
                      </a:r>
                      <a:endParaRPr lang="en-US" sz="1600" dirty="0"/>
                    </a:p>
                  </a:txBody>
                  <a:tcPr/>
                </a:tc>
              </a:tr>
              <a:tr h="619794">
                <a:tc>
                  <a:txBody>
                    <a:bodyPr/>
                    <a:lstStyle/>
                    <a:p>
                      <a:pPr algn="l"/>
                      <a:r>
                        <a:rPr lang="en-US" sz="1800" b="0" dirty="0" smtClean="0"/>
                        <a:t>Red </a:t>
                      </a:r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Jams, rolls, yogurts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skin rash</a:t>
                      </a:r>
                    </a:p>
                    <a:p>
                      <a:r>
                        <a:rPr lang="en-US" sz="1600" baseline="0" dirty="0" smtClean="0"/>
                        <a:t>asthma</a:t>
                      </a:r>
                      <a:endParaRPr lang="en-US" sz="1600" dirty="0"/>
                    </a:p>
                  </a:txBody>
                  <a:tcPr/>
                </a:tc>
              </a:tr>
              <a:tr h="647198">
                <a:tc>
                  <a:txBody>
                    <a:bodyPr/>
                    <a:lstStyle/>
                    <a:p>
                      <a:pPr algn="l"/>
                      <a:r>
                        <a:rPr lang="en-US" sz="1800" b="0" dirty="0" smtClean="0"/>
                        <a:t>FD&amp;C Red No. 3</a:t>
                      </a:r>
                      <a:br>
                        <a:rPr lang="en-US" sz="1800" b="0" dirty="0" smtClean="0"/>
                      </a:br>
                      <a:r>
                        <a:rPr lang="en-US" sz="1800" b="0" dirty="0" smtClean="0"/>
                        <a:t>(pink shade) </a:t>
                      </a:r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cake frosting, popsicles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carcinogen </a:t>
                      </a:r>
                      <a:endParaRPr lang="en-US" sz="1600" dirty="0"/>
                    </a:p>
                  </a:txBody>
                  <a:tcPr/>
                </a:tc>
              </a:tr>
              <a:tr h="1201939">
                <a:tc>
                  <a:txBody>
                    <a:bodyPr/>
                    <a:lstStyle/>
                    <a:p>
                      <a:pPr algn="l"/>
                      <a:r>
                        <a:rPr lang="es-ES" sz="1800" b="0" dirty="0" smtClean="0"/>
                        <a:t>FD&amp;C Red No. 40</a:t>
                      </a:r>
                      <a:br>
                        <a:rPr lang="es-ES" sz="1800" b="0" dirty="0" smtClean="0"/>
                      </a:br>
                      <a:r>
                        <a:rPr lang="es-ES" sz="1800" b="0" dirty="0" smtClean="0"/>
                        <a:t>(red </a:t>
                      </a:r>
                      <a:r>
                        <a:rPr lang="es-ES" sz="1800" b="0" dirty="0" err="1" smtClean="0"/>
                        <a:t>shade</a:t>
                      </a:r>
                      <a:r>
                        <a:rPr lang="es-ES" sz="1800" b="0" dirty="0" smtClean="0"/>
                        <a:t>)</a:t>
                      </a:r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Jelly Belly</a:t>
                      </a:r>
                    </a:p>
                    <a:p>
                      <a:pPr algn="l"/>
                      <a:r>
                        <a:rPr lang="en-US" dirty="0" smtClean="0"/>
                        <a:t>M&amp;M's,</a:t>
                      </a:r>
                    </a:p>
                    <a:p>
                      <a:pPr algn="l"/>
                      <a:r>
                        <a:rPr lang="en-US" dirty="0" smtClean="0"/>
                        <a:t>Nerd's Rope,</a:t>
                      </a:r>
                    </a:p>
                    <a:p>
                      <a:pPr algn="l"/>
                      <a:r>
                        <a:rPr lang="en-US" dirty="0" smtClean="0"/>
                        <a:t>Skittles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647198">
                <a:tc>
                  <a:txBody>
                    <a:bodyPr/>
                    <a:lstStyle/>
                    <a:p>
                      <a:pPr algn="l"/>
                      <a:r>
                        <a:rPr lang="en-US" sz="1800" b="0" dirty="0" smtClean="0"/>
                        <a:t>FD&amp;C Blue No. 2</a:t>
                      </a:r>
                      <a:br>
                        <a:rPr lang="en-US" sz="1800" b="0" dirty="0" smtClean="0"/>
                      </a:br>
                      <a:r>
                        <a:rPr lang="en-US" sz="1800" b="0" dirty="0" smtClean="0"/>
                        <a:t>(dark blue shade)</a:t>
                      </a:r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candy,</a:t>
                      </a:r>
                    </a:p>
                    <a:p>
                      <a:pPr algn="l"/>
                      <a:r>
                        <a:rPr lang="en-US" dirty="0" smtClean="0"/>
                        <a:t>Nerds Rope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skin rashes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</a:tr>
              <a:tr h="1236059">
                <a:tc>
                  <a:txBody>
                    <a:bodyPr/>
                    <a:lstStyle/>
                    <a:p>
                      <a:pPr algn="l"/>
                      <a:r>
                        <a:rPr lang="en-US" sz="1800" b="0" dirty="0" smtClean="0"/>
                        <a:t>FD&amp;C Blue No. 1</a:t>
                      </a:r>
                      <a:br>
                        <a:rPr lang="en-US" sz="1800" b="0" dirty="0" smtClean="0"/>
                      </a:br>
                      <a:r>
                        <a:rPr lang="en-US" sz="1800" b="0" dirty="0" smtClean="0"/>
                        <a:t>(blue shade)</a:t>
                      </a:r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dairy products, drinks, ice cream,</a:t>
                      </a:r>
                    </a:p>
                    <a:p>
                      <a:pPr algn="l"/>
                      <a:endParaRPr lang="en-US" dirty="0" smtClean="0"/>
                    </a:p>
                    <a:p>
                      <a:pPr algn="l"/>
                      <a:r>
                        <a:rPr lang="en-US" dirty="0" smtClean="0"/>
                        <a:t>Banned in Europe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127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320</TotalTime>
  <Words>269</Words>
  <Application>Microsoft Office PowerPoint</Application>
  <PresentationFormat>On-screen Show (4:3)</PresentationFormat>
  <Paragraphs>94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Food</vt:lpstr>
      <vt:lpstr>How the FDA regulates Labeling</vt:lpstr>
      <vt:lpstr>Nutrition Facts Requirements</vt:lpstr>
      <vt:lpstr>Why They Regulate Labeling)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Appleton Area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</dc:title>
  <dc:creator>KOZMINSKI, LUKAS</dc:creator>
  <cp:lastModifiedBy>JOBE, MARIA K</cp:lastModifiedBy>
  <cp:revision>31</cp:revision>
  <dcterms:created xsi:type="dcterms:W3CDTF">2012-03-08T18:46:48Z</dcterms:created>
  <dcterms:modified xsi:type="dcterms:W3CDTF">2012-03-14T14:34:47Z</dcterms:modified>
</cp:coreProperties>
</file>