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57" r:id="rId4"/>
    <p:sldId id="263" r:id="rId5"/>
    <p:sldId id="258" r:id="rId6"/>
    <p:sldId id="260" r:id="rId7"/>
    <p:sldId id="261" r:id="rId8"/>
    <p:sldId id="262" r:id="rId9"/>
    <p:sldId id="264" r:id="rId10"/>
    <p:sldId id="265" r:id="rId11"/>
    <p:sldId id="266" r:id="rId1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FF00"/>
    <a:srgbClr val="E7FB25"/>
    <a:srgbClr val="008000"/>
    <a:srgbClr val="FFFF00"/>
    <a:srgbClr val="FFFF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57" d="100"/>
          <a:sy n="57" d="100"/>
        </p:scale>
        <p:origin x="-1530" y="-112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79CF63-7722-4AC4-9512-EF1F26E11BD2}" type="datetimeFigureOut">
              <a:rPr lang="en-US" smtClean="0"/>
              <a:pPr/>
              <a:t>1/11/2012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2AF7C3-7F3C-4201-9F57-45B0CE206AFA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21898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prism/>
      </p:transition>
    </mc:Choice>
    <mc:Fallback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79CF63-7722-4AC4-9512-EF1F26E11BD2}" type="datetimeFigureOut">
              <a:rPr lang="en-US" smtClean="0"/>
              <a:pPr/>
              <a:t>1/11/2012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2AF7C3-7F3C-4201-9F57-45B0CE206AFA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068135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prism/>
      </p:transition>
    </mc:Choice>
    <mc:Fallback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79CF63-7722-4AC4-9512-EF1F26E11BD2}" type="datetimeFigureOut">
              <a:rPr lang="en-US" smtClean="0"/>
              <a:pPr/>
              <a:t>1/11/2012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2AF7C3-7F3C-4201-9F57-45B0CE206AFA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091818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prism/>
      </p:transition>
    </mc:Choice>
    <mc:Fallback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79CF63-7722-4AC4-9512-EF1F26E11BD2}" type="datetimeFigureOut">
              <a:rPr lang="en-US" smtClean="0"/>
              <a:pPr/>
              <a:t>1/11/2012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2AF7C3-7F3C-4201-9F57-45B0CE206AFA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629162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prism/>
      </p:transition>
    </mc:Choice>
    <mc:Fallback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79CF63-7722-4AC4-9512-EF1F26E11BD2}" type="datetimeFigureOut">
              <a:rPr lang="en-US" smtClean="0"/>
              <a:pPr/>
              <a:t>1/11/2012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2AF7C3-7F3C-4201-9F57-45B0CE206AFA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319707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prism/>
      </p:transition>
    </mc:Choice>
    <mc:Fallback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79CF63-7722-4AC4-9512-EF1F26E11BD2}" type="datetimeFigureOut">
              <a:rPr lang="en-US" smtClean="0"/>
              <a:pPr/>
              <a:t>1/11/2012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2AF7C3-7F3C-4201-9F57-45B0CE206AFA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433454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prism/>
      </p:transition>
    </mc:Choice>
    <mc:Fallback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79CF63-7722-4AC4-9512-EF1F26E11BD2}" type="datetimeFigureOut">
              <a:rPr lang="en-US" smtClean="0"/>
              <a:pPr/>
              <a:t>1/11/2012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2AF7C3-7F3C-4201-9F57-45B0CE206AFA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902772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prism/>
      </p:transition>
    </mc:Choice>
    <mc:Fallback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79CF63-7722-4AC4-9512-EF1F26E11BD2}" type="datetimeFigureOut">
              <a:rPr lang="en-US" smtClean="0"/>
              <a:pPr/>
              <a:t>1/11/2012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2AF7C3-7F3C-4201-9F57-45B0CE206AFA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58246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prism/>
      </p:transition>
    </mc:Choice>
    <mc:Fallback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79CF63-7722-4AC4-9512-EF1F26E11BD2}" type="datetimeFigureOut">
              <a:rPr lang="en-US" smtClean="0"/>
              <a:pPr/>
              <a:t>1/11/2012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2AF7C3-7F3C-4201-9F57-45B0CE206AFA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885930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prism/>
      </p:transition>
    </mc:Choice>
    <mc:Fallback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79CF63-7722-4AC4-9512-EF1F26E11BD2}" type="datetimeFigureOut">
              <a:rPr lang="en-US" smtClean="0"/>
              <a:pPr/>
              <a:t>1/11/2012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2AF7C3-7F3C-4201-9F57-45B0CE206AFA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380770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prism/>
      </p:transition>
    </mc:Choice>
    <mc:Fallback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79CF63-7722-4AC4-9512-EF1F26E11BD2}" type="datetimeFigureOut">
              <a:rPr lang="en-US" smtClean="0"/>
              <a:pPr/>
              <a:t>1/11/2012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2AF7C3-7F3C-4201-9F57-45B0CE206AFA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549872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prism/>
      </p:transition>
    </mc:Choice>
    <mc:Fallback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A79CF63-7722-4AC4-9512-EF1F26E11BD2}" type="datetimeFigureOut">
              <a:rPr lang="en-US" smtClean="0"/>
              <a:pPr/>
              <a:t>1/11/2012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42AF7C3-7F3C-4201-9F57-45B0CE206AFA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778051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Requires="p14">
      <p:transition spd="slow" p14:dur="1250">
        <p14:prism/>
      </p:transition>
    </mc:Choice>
    <mc:Fallback>
      <p:transition spd="slow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gif"/><Relationship Id="rId3" Type="http://schemas.openxmlformats.org/officeDocument/2006/relationships/image" Target="../media/image2.gif"/><Relationship Id="rId7" Type="http://schemas.openxmlformats.org/officeDocument/2006/relationships/image" Target="../media/image6.gif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gif"/><Relationship Id="rId5" Type="http://schemas.openxmlformats.org/officeDocument/2006/relationships/image" Target="../media/image4.wmf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gif"/><Relationship Id="rId2" Type="http://schemas.openxmlformats.org/officeDocument/2006/relationships/hyperlink" Target="http://careers.stateuniversity.com/pages/7984/Transplant-Surgeon.html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9.gif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6.gif"/><Relationship Id="rId13" Type="http://schemas.openxmlformats.org/officeDocument/2006/relationships/image" Target="../media/image61.gif"/><Relationship Id="rId18" Type="http://schemas.openxmlformats.org/officeDocument/2006/relationships/image" Target="../media/image66.gif"/><Relationship Id="rId3" Type="http://schemas.openxmlformats.org/officeDocument/2006/relationships/image" Target="../media/image51.gif"/><Relationship Id="rId21" Type="http://schemas.openxmlformats.org/officeDocument/2006/relationships/image" Target="../media/image69.jpeg"/><Relationship Id="rId7" Type="http://schemas.openxmlformats.org/officeDocument/2006/relationships/image" Target="../media/image55.gif"/><Relationship Id="rId12" Type="http://schemas.openxmlformats.org/officeDocument/2006/relationships/image" Target="../media/image60.gif"/><Relationship Id="rId17" Type="http://schemas.openxmlformats.org/officeDocument/2006/relationships/image" Target="../media/image65.gif"/><Relationship Id="rId2" Type="http://schemas.openxmlformats.org/officeDocument/2006/relationships/image" Target="../media/image50.gif"/><Relationship Id="rId16" Type="http://schemas.openxmlformats.org/officeDocument/2006/relationships/image" Target="../media/image64.gif"/><Relationship Id="rId20" Type="http://schemas.openxmlformats.org/officeDocument/2006/relationships/image" Target="../media/image68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4.gif"/><Relationship Id="rId11" Type="http://schemas.openxmlformats.org/officeDocument/2006/relationships/image" Target="../media/image59.gif"/><Relationship Id="rId5" Type="http://schemas.openxmlformats.org/officeDocument/2006/relationships/image" Target="../media/image53.gif"/><Relationship Id="rId15" Type="http://schemas.openxmlformats.org/officeDocument/2006/relationships/image" Target="../media/image63.gif"/><Relationship Id="rId10" Type="http://schemas.openxmlformats.org/officeDocument/2006/relationships/image" Target="../media/image58.gif"/><Relationship Id="rId19" Type="http://schemas.openxmlformats.org/officeDocument/2006/relationships/image" Target="../media/image67.gif"/><Relationship Id="rId4" Type="http://schemas.openxmlformats.org/officeDocument/2006/relationships/image" Target="../media/image52.gif"/><Relationship Id="rId9" Type="http://schemas.openxmlformats.org/officeDocument/2006/relationships/image" Target="../media/image57.gif"/><Relationship Id="rId14" Type="http://schemas.openxmlformats.org/officeDocument/2006/relationships/image" Target="../media/image62.gif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gif"/><Relationship Id="rId3" Type="http://schemas.openxmlformats.org/officeDocument/2006/relationships/image" Target="../media/image9.jpeg"/><Relationship Id="rId7" Type="http://schemas.openxmlformats.org/officeDocument/2006/relationships/image" Target="../media/image13.gif"/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gif"/><Relationship Id="rId5" Type="http://schemas.openxmlformats.org/officeDocument/2006/relationships/image" Target="../media/image11.wmf"/><Relationship Id="rId10" Type="http://schemas.openxmlformats.org/officeDocument/2006/relationships/image" Target="../media/image16.gif"/><Relationship Id="rId4" Type="http://schemas.openxmlformats.org/officeDocument/2006/relationships/image" Target="../media/image10.jpeg"/><Relationship Id="rId9" Type="http://schemas.openxmlformats.org/officeDocument/2006/relationships/image" Target="../media/image15.gif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gif"/><Relationship Id="rId3" Type="http://schemas.openxmlformats.org/officeDocument/2006/relationships/image" Target="../media/image17.gif"/><Relationship Id="rId7" Type="http://schemas.openxmlformats.org/officeDocument/2006/relationships/image" Target="../media/image20.gif"/><Relationship Id="rId2" Type="http://schemas.openxmlformats.org/officeDocument/2006/relationships/hyperlink" Target="http://www.presentermedia.com/files/animsp/00004000/4547/online_computer_classroom_md_wm.gif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jpeg"/><Relationship Id="rId5" Type="http://schemas.openxmlformats.org/officeDocument/2006/relationships/image" Target="../media/image18.gif"/><Relationship Id="rId10" Type="http://schemas.openxmlformats.org/officeDocument/2006/relationships/image" Target="../media/image23.gif"/><Relationship Id="rId4" Type="http://schemas.openxmlformats.org/officeDocument/2006/relationships/hyperlink" Target="http://www.presentermedia.com/files/animsp/00000000/256/apples_jumping_md_wm.gif" TargetMode="External"/><Relationship Id="rId9" Type="http://schemas.openxmlformats.org/officeDocument/2006/relationships/image" Target="../media/image22.w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gif"/><Relationship Id="rId5" Type="http://schemas.openxmlformats.org/officeDocument/2006/relationships/image" Target="../media/image27.jpeg"/><Relationship Id="rId4" Type="http://schemas.openxmlformats.org/officeDocument/2006/relationships/image" Target="../media/image26.w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wmf"/><Relationship Id="rId2" Type="http://schemas.openxmlformats.org/officeDocument/2006/relationships/image" Target="../media/image29.gi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2.gif"/><Relationship Id="rId4" Type="http://schemas.openxmlformats.org/officeDocument/2006/relationships/image" Target="../media/image31.g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gif"/><Relationship Id="rId2" Type="http://schemas.openxmlformats.org/officeDocument/2006/relationships/image" Target="../media/image33.gi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6.wmf"/><Relationship Id="rId4" Type="http://schemas.openxmlformats.org/officeDocument/2006/relationships/image" Target="../media/image35.w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prlog.org/11756311-cashadvanceselectorcom.png" TargetMode="External"/><Relationship Id="rId2" Type="http://schemas.openxmlformats.org/officeDocument/2006/relationships/image" Target="../media/image37.gi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9.jpeg"/><Relationship Id="rId4" Type="http://schemas.openxmlformats.org/officeDocument/2006/relationships/image" Target="../media/image3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7" Type="http://schemas.openxmlformats.org/officeDocument/2006/relationships/image" Target="../media/image44.gif"/><Relationship Id="rId2" Type="http://schemas.openxmlformats.org/officeDocument/2006/relationships/image" Target="../media/image40.gif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presentermedia.com/files/animsp/00006000/6913/stick_figures_pulling_door_md_wm.gif" TargetMode="External"/><Relationship Id="rId5" Type="http://schemas.openxmlformats.org/officeDocument/2006/relationships/image" Target="../media/image43.gif"/><Relationship Id="rId4" Type="http://schemas.openxmlformats.org/officeDocument/2006/relationships/image" Target="../media/image42.g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gif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5867400"/>
          </a:xfrm>
          <a:solidFill>
            <a:schemeClr val="tx1"/>
          </a:solidFill>
        </p:spPr>
        <p:txBody>
          <a:bodyPr/>
          <a:lstStyle/>
          <a:p>
            <a:endParaRPr lang="en-US" dirty="0">
              <a:solidFill>
                <a:schemeClr val="bg1"/>
              </a:solidFill>
              <a:latin typeface="Castellar" pitchFamily="18" charset="0"/>
              <a:cs typeface="GothicE" pitchFamily="2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0" y="5867400"/>
            <a:ext cx="9144000" cy="990599"/>
          </a:xfrm>
          <a:solidFill>
            <a:srgbClr val="C00000"/>
          </a:solidFill>
        </p:spPr>
        <p:txBody>
          <a:bodyPr/>
          <a:lstStyle/>
          <a:p>
            <a:r>
              <a:rPr lang="en-US" dirty="0" smtClean="0">
                <a:ln>
                  <a:solidFill>
                    <a:schemeClr val="tx2">
                      <a:lumMod val="60000"/>
                      <a:lumOff val="40000"/>
                    </a:schemeClr>
                  </a:solidFill>
                </a:ln>
                <a:solidFill>
                  <a:srgbClr val="00B0F0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  <a:latin typeface="Freestyle Script" pitchFamily="66" charset="0"/>
              </a:rPr>
              <a:t>BY: BENJAMIN HOULTON </a:t>
            </a:r>
            <a:endParaRPr lang="en-US" dirty="0">
              <a:ln>
                <a:solidFill>
                  <a:schemeClr val="tx2">
                    <a:lumMod val="60000"/>
                    <a:lumOff val="40000"/>
                  </a:schemeClr>
                </a:solidFill>
              </a:ln>
              <a:solidFill>
                <a:srgbClr val="00B0F0"/>
              </a:solidFill>
              <a:effectLst>
                <a:glow rad="228600">
                  <a:schemeClr val="accent4">
                    <a:satMod val="175000"/>
                    <a:alpha val="40000"/>
                  </a:schemeClr>
                </a:glow>
              </a:effectLst>
              <a:latin typeface="Freestyle Script" pitchFamily="66" charset="0"/>
            </a:endParaRPr>
          </a:p>
        </p:txBody>
      </p:sp>
      <p:pic>
        <p:nvPicPr>
          <p:cNvPr id="8194" name="Picture 2" descr="http://www.presentermedia.com/files/animsp/00003000/3076/hospital_building_helicopter_pa_md_wm.gif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5225" y="3733800"/>
            <a:ext cx="2095500" cy="2095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268" name="AutoShape 4" descr="data:image/jpeg;base64,/9j/4AAQSkZJRgABAQAAAQABAAD/2wBDAAkGBwgHBgkIBwgKCgkLDRYPDQwMDRsUFRAWIB0iIiAdHx8kKDQsJCYxJx8fLT0tMTU3Ojo6Iys/RD84QzQ5Ojf/2wBDAQoKCg0MDRoPDxo3JR8lNzc3Nzc3Nzc3Nzc3Nzc3Nzc3Nzc3Nzc3Nzc3Nzc3Nzc3Nzc3Nzc3Nzc3Nzc3Nzc3Nzf/wAARCACgAKIDASIAAhEBAxEB/8QAHAABAAIDAQEBAAAAAAAAAAAAAAUGAwQHAgEI/8QAOhAAAQMDAwMCBAMGBgIDAAAAAQIDBAAFERIhMQYTQSJRFDJhcQcVgSNCYpGhsSRSgqLB0RZDwvDx/8QAGgEBAAIDAQAAAAAAAAAAAAAAAAECAwQFBv/EAC0RAAICAQMCAwYHAAAAAAAAAAABAgMRBBIhBTETQVEiYXGB0fAUIzKRobHB/9oADAMBAAIRAxEAPwDt9KUqCBSlKAUpSgFKUoBWrcbhEtkN2XPkNx47Qytxw4AFZ3VpbbU4sgJSCVE8ACuK3i/tdS3pMq6S3YlqYWCzhlSu2k53xpISojGpah6QSlODqNG8LLGG3hElcfxFl3Z5f5ch+32oK0pllKQ45v8AN6gQlPG3O/jitMw4lw/xK5MmYF50rXNdcG53xlWB+mKlZvTvTcFpqTIn3BpL5AadFxeVqOM7DJBGBnjGKxt2R1hlUu0zW7lDcJWRhHcJ4ylacJVjAGCM7cnisUb4M0tdotXKO6uXyTPNtn3mxrT+WTXJcYEaoc90rTj+Fw5Uk/fI248joPTt/hX6Ip6LrbdbOh+O4AHGF/5VD+oI2I3Fc7adbfbDjS0rQoZCgdjWSLO/Jbk1dgQlDY7crJwFME7k+MpPqB+hHk1mObouozU1Xbz7/M6uDmleUEKSCkgpPBByK9VB3xSlKAUpSgFKUoBSlKAUpSgFKUoBQ0pQFR6imS7xdJfTMNxEaOIYVOkkal6XdSEobGRpVgKOo5xtsao9/wCnrR09b3Lg3cZEiJFdSiUzISlxlYUSkgkDJIJzpyeNxvvZOsnk2jqF+ZPeMW33GKwwZikrLbS21uEpWU7+oObDIB04JqE6ifiXCFbbTZQxcrclxEiY645+xWlPyN+kYOSMlKcBITg41CjWSJWxqW+Twj05LsvV82y2e0TGiiOVSHVRFFCo7bbekJTtjcrSn7BWMHGJ1nphi3SHWbLepcOS7h5bK1IfSs8alJUMgbYyCnOOc1Tm7jGsPUMOZIs8O0QlNuRnrhbkJCUhZSQVpCMghSAkE5HrJ8YNlPUvTVoQ/Jg3FNzdUQtES3/tVuLxgFRTkqWRgZWdsDAGKpGuMY4aLq/xVuhLKK4w7K+OmqeShrMxcOV2EktolBOQ4nOcIWnkHhSfOqva5Il2maVpCSlhWc7ghTef+cfpVYu3R3UsGL+du3Jpl+fKEiRB1FJDql68AZwsgjOOdj7VOR7SFINrlw7tJkydTMyTFkhtmMrQCUobyO4EBQztvvyRiimscHP1PTfFt3rh8M6x0JJemdF2SRIJU65BaUtRHJ0jf9eanahujZap/SdolqaQyXobay2gYSnKRx9Kmaub4pSlCBSlKAUpSgFKUoBSlKAUpSgFDSlAUH8W22zGsi3lENLuAZUDhSfUhRBKVZTkKQnCiMgFWMZNVmeuSwwgxGwvTsoFGT432+x/mKu/4nwnpPSrsiLHD78FwSUt75UkAhwDHkoUsfrVOhPB+OhYUVK0jVqxqyR5x/xtUnE6qnGcZtZRiiLcmR1ibFSlKhpUhW4V4Ix7f3/lXlrvWhKUWuTPab8R2iHGwOMDuZCB9iP1rd81o3NDqmVEJ1spGQyDp7qvZajsEe/9cjajSfc5umvnG38t7U/Q1un0z7l1FPu1wfcW3aWe2z3HlOIW6rBB0gADAA2SnBJG5xmpqAzcb+v4CI8EuK1/GvNJx8J3PnJWCQXSk6UoB9AOVE4GaP0x8deZU20xXviod2d7b8htsnKxgHJOyU6SpQTyQgHPg/oaDEjwYrUWGwhhhpIShttICUgeABWJQTlyewjJxrXPJ9hx2okRmNGQltllAQ2hPCUgYAFZqUrIUFKUoBSlKAUpSgFKUoBSlKAUpSgFKUoD4oZGDVPu3RQU+4/ZpnwpWrUqM8juM5zklIGCnP0OPOOc3EnFYpMhmKyt+Q6hplAJW4tWlKR7k1JSdcLFtmso5PdY96tL8WNNgRA7J7mh5MwBgaE6jqUpIUPSCfl8GvJ6elvXK0NdQymFRpkvtGDFz21p7a1ELWcKV8o4AH0qbnXWD1tPXDjOrRDhpcLb2NKnlqSpsrRnYpQFHkblSTjGCr7fe5Hs0d+c8hV0iupciuMIx3HxkDCVH94EhQzsCd9sjBO1qaiiKNBpq4uyMfmXqDBiwI6Y8JhthlAACG0gDYY8fStmqr0x1tb7058I8REuCchTKlZQ4RjUWl8LAJwcbjyBVqrMXTysoUpShIpTI9xSgFKZ3x5pke9AKUpQClKUApTNVXqPrq22aSuCyDOuKE5VGZUP2fGO4rhHOcbnHANG0llkpNvCLVXwKB4+1caunXN5urxjpnsW8acrjQ1AuY85WrfHHAT96l/wquFsYRJedvUYPT3u0zCXKClrKCR3CCdSlKGN9/SE1SNik8IvKqUVlnT6+ZFAdq511F15Kbu0+1w2hG+Dd0OvKOpxSMAlxCSMYGoA84zn2zcwzmoR3MsXVnUDlvZ+FtnacuKynIc3SygndSgPPOE7Z+2TXNr2uZIucOVe58q4Q0KI0OaENR3MjSooQkAjxk5IOPfNSYKEjVqzrUPWpWSsnYHUeSdq+Zbfax6HG1Ag8FKhwfvUnnbupWTm8cR7GjNjvx3lT7ap1uSN1hkjUogYyNXp1Y2wdiAAeARjdVOvUtTkoSUNYKVOPDtLKT+40kfIPdR9RxjJ2IzFZtgSHNTkPJAXuSx7A+6fGfG2fcee65c8ojdxmIeXwNK3fojyAf8AN/L3EbVnOCkdRcq9ifs+v35mneGI14YXaGIjbyWwAXVJw3GPAwR+8Bn0j9cVY7Zfbl08pPbEi5W4Z7kZStTrQA5aJ3V59BJzkYxwdZlpthpLTCA2hPypTsK8RZCJTXcb4C1oP3SopP8AVJqSlestp5r/AEo6jarnCusJEy3SEPsLJAUg+RyCPBB5BrdrkTbr9qkKn2yQYshey0hGtD54AWj947DBGD9fFW/oTrB7qV6dEmQG4sqEltTnZf7qDrKhjOBhQKDkb/fxQ9BpdXDURzHhm/1Oz1LIVHa6feiR2TkyHnF4d+iUZQpIz5JBPt7iq3Dp28HU9OZukhacDVDvDpJHk6dSBtvwM4Hmr3ebmxZ4C5spLqmkKSnSy2VrJUoJACRud1Cqx1d1fLgWWQ/brVLC9AHxL2hDccqITqUNWogZzsPG5G5FXJLubiTfZFP6d/LJ8I3KPJkNSw4tb73xC0SGiFKIS6c5OkHGFZGBxU9Zes7y1bbdCmwDMuTiVOLeWtLaFsA/MSkHDgCkApwBkk59q/0B0naupX5Tsod6HCa+EBadUhSnFAZypOCcJxtkjKjkbCpy+dMTLfeXmembO41FmRmmG3o60BqIrWoLWUKO2AUq9IOSkbe6L3LOBJYeD4/+M9kYfcZcs98K21FKiiO2pOQcbHXuPrSr3BsdshQo8VmG0GmGktoynJwkYH9qVYg2pk2LCYU/Mksx2U7lx1YSkfqaiHeo0OpP5dEekezjg7LefuoaiPqEmq3Zoy3npT91UuTdGJbrS3Xlay3hXp7Y4QkoKDhI875Oa9zLqe6WIaSvSvtreCcgK/yIH7y/9qcEqO2DAJd2VOkpxKfSlKv/AFsApTj2Jzk/0z7VSeu7cGBEucVKG0IzHfSlGNlkaFY+itv9f03sUmc1bkMsqBVKe3S1q1EnIBUo44yR9TwATgVnuUFFyt0iFIJ0vtlBUNikkcj2IO4+oFRJJrDCk4vJTbVDh3CwMQRblB9MeNJQ1HYwHnC2CpbzmAFFS0uoOojbxuKmGru3e3blYZUdEC6MjU32195CSlKFBYXpABQtSdiPAPnavdPEuRyh0rLttW4h5mPP+GdeSpYKcqK0JUltYeTpJ2BH2qIRKC7iLtBtzbLCJhX8E07s62AUKKlJyF6iNRxkKwBk8nBOPOWbEHxg65Eud8msJVKTChZAz8M4XyvbkKUlISN/ZX3qI6ii2SPAfVc5DUNxxzu/FuL/AGod04CwTupWNscEenGDipODZnr9a478i+qchvhLqVWxCo5cTyAV6ioD7YP15FSL3RvTzsJ6Ku1RsOpwt3QO7twe582RyDnairsk8yZVzrSwkcYh3yP/AOPSnI2VNspUpoNpKe3oUM7cgA6VAc6SB4qfsSlLssBbidK1xm1KGMeopBP9c1ryvwyvFrus3sSWV2d5pbr0teCpICSCC0MalKSpQyPT52wAZGI2GojDQ4Q2lPOeBWyeX6nVGqKwu7yZaUpUnHH15qCtbvwL15XJKUxo8g6COSD6zsPqs7ckmp37VX7hGk/mcpbcJ1+E2Gp0jtgKPoSpIGnkjUls5AOPIxvUM3NHF2N1+v8AhuWdLd9urlvkTRGkJQl2RHCh3Q2rhpBB2OMFShuMgDwRNTrQ50cxMu3SkkQjpR3YLrfdYewohKQM6kHKzuDjc7GqX0H0Feb/ACl3a6MvRFSFlRkPt4KBnftpJzqIzgkYAxzxXW5XQ0J2KmOxcLq0kFCt5inQSj5dl5x9dOM1ilGbkmnweq00K6q9m3n7/ohLbebx1LDZkXQW6HBjygtzsOKX3ig+kZVgJAXjOcnKcbVEzWWpd/ly7tepDSIbx+EQUn4LSgA5cSfSpaFlWfUPlHttLz7RP6Y6dmMutR7vbUtPLdJw276skhSVZSvJURnIP0NVroRF4flM9NN3NaY64zrz7ymg443ukHQo+6lk+rVx+lYpKTnz8jci0ocHQ+kI7r5eurim0B/U2hLLJbQ6hKvS4cnJyOONieRg1Z6xRmERmGmGs6GkJQkH2AwKy1sJYWEa7eXkUpSpIKLeoeOrJkUuutN3SEl4dhWleptQQ5hXjKVtjbB5wRjNJrXwcFTlvYjNusMqQ0XfS00k7knGPSMZONzit38RunZnUFrYRbFNpkIeCHQs4DkdY0uIz42IOf4ahpf4dTnps11N1Qtt1tqK0HkkqMXUS4254Ud/SrnbB5NSSaluRbYN8ZTIlmVcZjZcakLThK8jOdQ2yRq0gcISQP3iciupTMjJas7CF3J55DUePKVpDqVZUlwEcoKApQI9voasEX8P7RHTdWCXnIU4NBEUrwmKGytSe2Run1LUR7bAbCpyPY7bHMAtQ2Qu3s9iK4UgqaRjTgHngUByK09MyesLzdJkD4GLCblYWJTJW6w+UJLqAkYGdROTnnPINW9n8LbeMGXeLq+D86EqbbQoe3pRqH6KzV8S2lOdKUjJycDk+9e6psjnOC2+WMZNe3w49vhMw4bSWo7CAhtCeEgcCtilDwasUIPrV3tdL3EJIC3miwnJxu56P/lVD+2Nvap/8SJJectdpQcBT3xj30Q0QUj9VlP6A1AY4AqUee6xNOyMfRClKVJxxWazSEwOprXKVgJeKobiiQMBzBTz7rQgAe6hWGtW6ZTb33EDLjKe83jkLR6k/rlIobGjs8O+MvedhA2G1fawwnxJiMvp+V1AWPsRms1VPYlD/FWVNahwI7MV9yE66pUh1ltS9Ck40JUEgkAkk54yge9a/wCE1scSLleX2Vt/ELTHj6gQVNN5yrB33WpQ/T7V0Qigquxbtxfe9u0UpSrFBSlKAUpSgFKUoBSlKAUpSgIW99N2+7vJkyQ+JKGy2hxp9aNIJzwDg7+4NcyjsXBqO3qlpfeCB3A8gAKVjfCkgY3+h+1dmVxXKFpbRJmNtfK3LfR/JxVScnq3s1qSS7kYq7iO6W58KVH9nUo7rSv9SeP9QFZhd7YU5E+N9i6Af5c1u504OcfWvICFK1aUlXvjepOHmuSzta+D+poC7odWEQYsmUc/OlvQ2PutWB/LJ+lbNos719vEeDengiE62tS4sXIDhTpOhazuUkFWQAnitg5zk81s2eSY3UlmASFF6SpknPALLis/7aGzopw/ERSj+/J01tKUIShCQlKRgAeBXqg4pVT1IpSlAKUpQClKUApSlAKUpQClKUApSlAfDxXJ3/RfL2wrGWrgs4HjWEr/ALKFdYUcDeuPPvCderxcrbIQ40/NUe2SCg6EhvIOMjOjPkf3qUc7qiUtPh+p5usAXGP8O4Uhsn1DTuR9/wDrH68VEwOn40F2UIKUhxpxPaD47iQgoT6dzkb6jke/kbVYGl9xGShSCMgpUMEH/wC+21YIu8yYrBHqQnfz6B/3Q4Nd9sISgnwvqbCQAABsBXyA6hXVnT7SVjuCaVKSDuB2Hhv/ADry+2txISl0tA/MpPzfYHx9/wD9rUacdjmK7ZGW/wDDvodDiyAlWDuBsSSoZSVfxE5NC+icY3RskdmHFfa07RcGbrbY8+OFpafQFpS4nSofQityoPWClKUApSlAKUpQClKUApSlAKUpQCh4pXxXynfG1AUnq69fmMC4Wq2K0IdSqKu4LaWWUuHKSlKk7EjgknAO25BAoz7M5lYhuRXnnGWcrkxGghbHgEJOy0nn059ikEGuh2xUy1WmPZbpapktDTHYXLZCXW3wBjUoE6gVckEHcnc81B2uPemYDIksyFkIH7FNvWXWx7KWXQlRHBI5xmojL1RgvpVi55IKzTFzYfccUytSVFBW1kBWPJSd0H3SeDtXy2KKpV0BVnTMwAfA7LX/AH/WpiZ0fPuVxRcWBc4b/bwSr4dpC/IC0gqKsZ88b1qRegur1sSg9cLPGdkuhbio4dUcBKUnSTjBISBxt452k5VnS55lsaw/45MJKp7zkOLHMjBw8tZKWkfwk+T/AAjPjOAa8rt91eltJmh5qDlwOJg6e46QQEJCyfQlQySrYjGBjY1Ns9NTrS2G24MtlhKshNnlJdQonnLT4ynfJwlW+STzWtdri3Ctk983h+PIjMLW2ifbFM61hJISFKwlWSB8pPNTuXmbdPT4VYwk/ibvRV//AC2Uz0zPU2ppH7KI60VLSyrGRGWspAUoJ+U8kDcA4Kuh1zl65WqT0o3YunkruUxbSUsmM2XENP51B1xz5UkL9Ryckg4BNdFRnQNRBVjcjyarGWfI6OMH2lKVIFKUoBSlKA//2Q=="/>
          <p:cNvSpPr>
            <a:spLocks noChangeAspect="1" noChangeArrowheads="1"/>
          </p:cNvSpPr>
          <p:nvPr/>
        </p:nvSpPr>
        <p:spPr bwMode="auto">
          <a:xfrm>
            <a:off x="63500" y="-614363"/>
            <a:ext cx="1276350" cy="12573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pic>
        <p:nvPicPr>
          <p:cNvPr id="11271" name="Picture 7" descr="http://www.adhesionrelateddisorder.com/Surgeon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81000"/>
            <a:ext cx="2133600" cy="2100943"/>
          </a:xfrm>
          <a:prstGeom prst="rect">
            <a:avLst/>
          </a:prstGeom>
          <a:noFill/>
        </p:spPr>
      </p:pic>
      <p:pic>
        <p:nvPicPr>
          <p:cNvPr id="11273" name="Picture 9" descr="http://wwwdelivery.superstock.com/WI/223/1758/PreviewComp/SuperStock_1758R-189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629400" y="0"/>
            <a:ext cx="2514600" cy="2514600"/>
          </a:xfrm>
          <a:prstGeom prst="rect">
            <a:avLst/>
          </a:prstGeom>
          <a:noFill/>
        </p:spPr>
      </p:pic>
      <p:sp>
        <p:nvSpPr>
          <p:cNvPr id="10" name="Rectangle 9"/>
          <p:cNvSpPr/>
          <p:nvPr/>
        </p:nvSpPr>
        <p:spPr>
          <a:xfrm>
            <a:off x="-152210" y="2967335"/>
            <a:ext cx="944842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50800" algn="tl" rotWithShape="0">
                    <a:srgbClr val="000000"/>
                  </a:outerShdw>
                </a:effectLst>
                <a:latin typeface="Castellar" pitchFamily="18" charset="0"/>
                <a:cs typeface="GothicE" pitchFamily="2" charset="0"/>
              </a:rPr>
              <a:t>TRANSPLANT SURGEON </a:t>
            </a:r>
            <a:endParaRPr lang="en-US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glow rad="228600">
                  <a:schemeClr val="accent2">
                    <a:satMod val="175000"/>
                    <a:alpha val="40000"/>
                  </a:schemeClr>
                </a:glow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1026" name="Picture 2" descr="C:\Documents and Settings\HOU530022\Local Settings\Temporary Internet Files\Content.IE5\T89S9KBH\MC900281139[1].wm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048000" y="381000"/>
            <a:ext cx="2128838" cy="2165350"/>
          </a:xfrm>
          <a:prstGeom prst="rect">
            <a:avLst/>
          </a:prstGeom>
          <a:noFill/>
        </p:spPr>
      </p:pic>
      <p:pic>
        <p:nvPicPr>
          <p:cNvPr id="11266" name="Picture 2" descr="http://www.presentermedia.com/files/animsp/00005000/5061/ambulance_lights_md_wm.gif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914400" y="3733800"/>
            <a:ext cx="2095500" cy="2095500"/>
          </a:xfrm>
          <a:prstGeom prst="rect">
            <a:avLst/>
          </a:prstGeom>
          <a:noFill/>
        </p:spPr>
      </p:pic>
      <p:pic>
        <p:nvPicPr>
          <p:cNvPr id="4" name="Picture 4" descr="http://www.presentermedia.com/files/animsp/00002000/2541/heart_beating_PA_md_wm.gif"/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971800" y="3733800"/>
            <a:ext cx="2095500" cy="2095500"/>
          </a:xfrm>
          <a:prstGeom prst="rect">
            <a:avLst/>
          </a:prstGeom>
          <a:noFill/>
        </p:spPr>
      </p:pic>
      <p:pic>
        <p:nvPicPr>
          <p:cNvPr id="11270" name="Picture 6" descr="http://www.presentermedia.com/files/animsp/00006000/6661/brain_glass_skeleton_md_wm.gif"/>
          <p:cNvPicPr>
            <a:picLocks noChangeAspect="1" noChangeArrowheads="1" noCrop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029200" y="3733800"/>
            <a:ext cx="2095500" cy="20955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8493755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14400"/>
          </a:xfrm>
          <a:solidFill>
            <a:schemeClr val="tx2"/>
          </a:solidFill>
        </p:spPr>
        <p:txBody>
          <a:bodyPr/>
          <a:lstStyle/>
          <a:p>
            <a:r>
              <a:rPr lang="en-US" dirty="0" smtClean="0">
                <a:solidFill>
                  <a:schemeClr val="bg1"/>
                </a:solidFill>
                <a:effectLst>
                  <a:glow rad="101600">
                    <a:srgbClr val="00FF00">
                      <a:alpha val="60000"/>
                    </a:srgbClr>
                  </a:glow>
                </a:effectLst>
                <a:latin typeface="Castellar" pitchFamily="18" charset="0"/>
              </a:rPr>
              <a:t>BIBLIOGRAPHY</a:t>
            </a:r>
            <a:endParaRPr lang="en-US" dirty="0">
              <a:solidFill>
                <a:schemeClr val="bg1"/>
              </a:solidFill>
              <a:effectLst>
                <a:glow rad="101600">
                  <a:srgbClr val="00FF00">
                    <a:alpha val="60000"/>
                  </a:srgbClr>
                </a:glow>
              </a:effectLst>
              <a:latin typeface="Castellar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914400"/>
            <a:ext cx="9144000" cy="5943600"/>
          </a:xfrm>
          <a:solidFill>
            <a:schemeClr val="tx1"/>
          </a:solidFill>
        </p:spPr>
        <p:txBody>
          <a:bodyPr/>
          <a:lstStyle/>
          <a:p>
            <a:r>
              <a:rPr lang="en-US" sz="1600" i="1" dirty="0" smtClean="0">
                <a:solidFill>
                  <a:schemeClr val="bg1"/>
                </a:solidFill>
                <a:effectLst/>
              </a:rPr>
              <a:t>transplant surgeon job description</a:t>
            </a:r>
            <a:r>
              <a:rPr lang="en-US" sz="1600" dirty="0" smtClean="0">
                <a:solidFill>
                  <a:schemeClr val="bg1"/>
                </a:solidFill>
                <a:effectLst/>
              </a:rPr>
              <a:t>. (2011). Retrieved January 6, 2012, from net Industries website: </a:t>
            </a:r>
            <a:r>
              <a:rPr lang="en-US" sz="1600" dirty="0" smtClean="0">
                <a:solidFill>
                  <a:schemeClr val="bg1"/>
                </a:solidFill>
                <a:effectLst/>
                <a:hlinkClick r:id="rId2"/>
              </a:rPr>
              <a:t>http://careers.stateuniversity.com/pages/7984/Transplant-Surgeon.html</a:t>
            </a:r>
            <a:endParaRPr lang="en-US" sz="1600" dirty="0" smtClean="0">
              <a:solidFill>
                <a:schemeClr val="bg1"/>
              </a:solidFill>
              <a:effectLst/>
            </a:endParaRPr>
          </a:p>
          <a:p>
            <a:r>
              <a:rPr lang="en-US" sz="1600" i="1" dirty="0" smtClean="0">
                <a:solidFill>
                  <a:schemeClr val="bg1"/>
                </a:solidFill>
              </a:rPr>
              <a:t>Top 10 Medical schools</a:t>
            </a:r>
            <a:r>
              <a:rPr lang="en-US" sz="1600" dirty="0" smtClean="0">
                <a:solidFill>
                  <a:schemeClr val="bg1"/>
                </a:solidFill>
              </a:rPr>
              <a:t>. (2012). Retrieved January 6, 2012, from Medical Resource Group, LLC website: http://www.studentdoc.com/top-10-medical-schools.html</a:t>
            </a:r>
          </a:p>
          <a:p>
            <a:r>
              <a:rPr lang="en-US" sz="1600" i="1" dirty="0" smtClean="0">
                <a:solidFill>
                  <a:schemeClr val="bg1"/>
                </a:solidFill>
              </a:rPr>
              <a:t>Salary of a Transplant Surgeon Per Month</a:t>
            </a:r>
            <a:r>
              <a:rPr lang="en-US" sz="1600" dirty="0" smtClean="0">
                <a:solidFill>
                  <a:schemeClr val="bg1"/>
                </a:solidFill>
              </a:rPr>
              <a:t>. (2012, August 26). Retrieved January 6, 2012, from Demand Media, Inc website: http://www.ehow.com/info_8689102_salary-transplant-surgeon-per-month.html</a:t>
            </a:r>
          </a:p>
          <a:p>
            <a:r>
              <a:rPr lang="en-US" sz="1600" i="1" dirty="0" smtClean="0">
                <a:solidFill>
                  <a:schemeClr val="bg1"/>
                </a:solidFill>
              </a:rPr>
              <a:t>Heart Transplant</a:t>
            </a:r>
            <a:r>
              <a:rPr lang="en-US" sz="1600" dirty="0" smtClean="0">
                <a:solidFill>
                  <a:schemeClr val="bg1"/>
                </a:solidFill>
              </a:rPr>
              <a:t>. (2012). Retrieved January 6, 2012, from Wikipedia website: http://en.wikipedia.org/wiki/Heart_transplantation#Operative</a:t>
            </a:r>
          </a:p>
          <a:p>
            <a:r>
              <a:rPr lang="en-US" sz="1600" i="1" dirty="0" smtClean="0">
                <a:solidFill>
                  <a:schemeClr val="bg1"/>
                </a:solidFill>
              </a:rPr>
              <a:t>national wage index</a:t>
            </a:r>
            <a:r>
              <a:rPr lang="en-US" sz="1600" dirty="0" smtClean="0">
                <a:solidFill>
                  <a:schemeClr val="bg1"/>
                </a:solidFill>
              </a:rPr>
              <a:t>. (201, October 19). Retrieved January 6, 2012, from U.S.GOV website: http://www.ssa.gov/oact/cola/AWI.html</a:t>
            </a:r>
          </a:p>
          <a:p>
            <a:r>
              <a:rPr lang="en-US" sz="1600" dirty="0" smtClean="0">
                <a:solidFill>
                  <a:schemeClr val="bg1"/>
                </a:solidFill>
              </a:rPr>
              <a:t/>
            </a:r>
            <a:br>
              <a:rPr lang="en-US" sz="1600" dirty="0" smtClean="0">
                <a:solidFill>
                  <a:schemeClr val="bg1"/>
                </a:solidFill>
              </a:rPr>
            </a:br>
            <a:r>
              <a:rPr lang="en-US" sz="1600" dirty="0" smtClean="0">
                <a:solidFill>
                  <a:schemeClr val="bg1"/>
                </a:solidFill>
              </a:rPr>
              <a:t/>
            </a:r>
            <a:br>
              <a:rPr lang="en-US" sz="1600" dirty="0" smtClean="0">
                <a:solidFill>
                  <a:schemeClr val="bg1"/>
                </a:solidFill>
              </a:rPr>
            </a:br>
            <a:r>
              <a:rPr lang="en-US" sz="1600" dirty="0" smtClean="0">
                <a:solidFill>
                  <a:schemeClr val="bg1"/>
                </a:solidFill>
              </a:rPr>
              <a:t/>
            </a:r>
            <a:br>
              <a:rPr lang="en-US" sz="1600" dirty="0" smtClean="0">
                <a:solidFill>
                  <a:schemeClr val="bg1"/>
                </a:solidFill>
              </a:rPr>
            </a:br>
            <a:endParaRPr lang="en-US" sz="1600" dirty="0" smtClean="0">
              <a:solidFill>
                <a:schemeClr val="bg1"/>
              </a:solidFill>
              <a:effectLst/>
            </a:endParaRPr>
          </a:p>
          <a:p>
            <a:pPr marL="0" indent="0">
              <a:buNone/>
            </a:pPr>
            <a:endParaRPr lang="en-US" dirty="0">
              <a:solidFill>
                <a:schemeClr val="bg1"/>
              </a:solidFill>
            </a:endParaRPr>
          </a:p>
        </p:txBody>
      </p:sp>
      <p:pic>
        <p:nvPicPr>
          <p:cNvPr id="7170" name="Picture 2" descr="http://www.presentermedia.com/files/animsp/00000000/929/smileman_typing_away_md_wm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495800"/>
            <a:ext cx="2095500" cy="2095500"/>
          </a:xfrm>
          <a:prstGeom prst="rect">
            <a:avLst/>
          </a:prstGeom>
          <a:noFill/>
        </p:spPr>
      </p:pic>
      <p:pic>
        <p:nvPicPr>
          <p:cNvPr id="7172" name="Picture 4" descr="http://www.presentermedia.com/files/animsp/00004000/4077/fall_asleep_at_computer_PA_md_wm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62600" y="4114800"/>
            <a:ext cx="2095500" cy="20955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537350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7060"/>
            <a:ext cx="9131490" cy="964679"/>
          </a:xfrm>
          <a:solidFill>
            <a:srgbClr val="C00000"/>
          </a:solidFill>
        </p:spPr>
        <p:txBody>
          <a:bodyPr/>
          <a:lstStyle/>
          <a:p>
            <a:r>
              <a:rPr lang="en-US" dirty="0" smtClean="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Castellar" pitchFamily="18" charset="0"/>
              </a:rPr>
              <a:t>QUESTIONS</a:t>
            </a:r>
            <a:endParaRPr lang="en-US" dirty="0"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  <a:solidFill>
                <a:schemeClr val="bg1"/>
              </a:solidFill>
              <a:effectLst>
                <a:glow rad="101600">
                  <a:schemeClr val="tx1">
                    <a:alpha val="60000"/>
                  </a:schemeClr>
                </a:glow>
              </a:effectLst>
              <a:latin typeface="Castellar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914400"/>
            <a:ext cx="9144000" cy="5943600"/>
          </a:xfrm>
          <a:solidFill>
            <a:schemeClr val="tx1"/>
          </a:solidFill>
        </p:spPr>
        <p:txBody>
          <a:bodyPr>
            <a:normAutofit/>
          </a:bodyPr>
          <a:lstStyle/>
          <a:p>
            <a:endParaRPr lang="en-US" sz="7200" dirty="0">
              <a:solidFill>
                <a:schemeClr val="bg1"/>
              </a:solidFill>
              <a:latin typeface="Blackadder ITC" pitchFamily="82" charset="0"/>
            </a:endParaRPr>
          </a:p>
        </p:txBody>
      </p:sp>
      <p:pic>
        <p:nvPicPr>
          <p:cNvPr id="7170" name="Picture 2" descr="http://www.presentermedia.com/files/animsp/00000000/705/student_answer_md_wm.gif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48500" y="4762500"/>
            <a:ext cx="2095500" cy="2095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http://www.presentermedia.com/files/animsp/00003000/3112/Stick_Figure_q_a_PA_md_wm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48500" y="947619"/>
            <a:ext cx="2095500" cy="2095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C:\Documents and Settings\HOU530022\Local Settings\Temporary Internet Files\Content.IE5\FRNN1XW4\MM900336396[1]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43600" y="2895600"/>
            <a:ext cx="609600" cy="609600"/>
          </a:xfrm>
          <a:prstGeom prst="rect">
            <a:avLst/>
          </a:prstGeom>
          <a:noFill/>
        </p:spPr>
      </p:pic>
      <p:pic>
        <p:nvPicPr>
          <p:cNvPr id="1036" name="Picture 12" descr="C:\Documents and Settings\HOU530022\Local Settings\Temporary Internet Files\Content.IE5\ASSM6P9E\MM900395769[1]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218363" y="3168650"/>
            <a:ext cx="476250" cy="952500"/>
          </a:xfrm>
          <a:prstGeom prst="rect">
            <a:avLst/>
          </a:prstGeom>
          <a:noFill/>
        </p:spPr>
      </p:pic>
      <p:pic>
        <p:nvPicPr>
          <p:cNvPr id="1037" name="Picture 13" descr="C:\Documents and Settings\HOU530022\Local Settings\Temporary Internet Files\Content.IE5\53YW02DO\MM900234752[1].gif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371600" y="4267200"/>
            <a:ext cx="1133475" cy="1266825"/>
          </a:xfrm>
          <a:prstGeom prst="rect">
            <a:avLst/>
          </a:prstGeom>
          <a:noFill/>
        </p:spPr>
      </p:pic>
      <p:pic>
        <p:nvPicPr>
          <p:cNvPr id="1038" name="Picture 14" descr="C:\Documents and Settings\HOU530022\Local Settings\Temporary Internet Files\Content.IE5\MA45WC5P\MM900172629[1].gif"/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981200" y="5638800"/>
            <a:ext cx="800100" cy="914400"/>
          </a:xfrm>
          <a:prstGeom prst="rect">
            <a:avLst/>
          </a:prstGeom>
          <a:noFill/>
        </p:spPr>
      </p:pic>
      <p:pic>
        <p:nvPicPr>
          <p:cNvPr id="1039" name="Picture 15" descr="C:\Documents and Settings\HOU530022\Local Settings\Temporary Internet Files\Content.IE5\FRNN1XW4\MM900236304[1].gif"/>
          <p:cNvPicPr>
            <a:picLocks noChangeAspect="1" noChangeArrowheads="1" noCrop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57200" y="4267200"/>
            <a:ext cx="533400" cy="762000"/>
          </a:xfrm>
          <a:prstGeom prst="rect">
            <a:avLst/>
          </a:prstGeom>
          <a:noFill/>
        </p:spPr>
      </p:pic>
      <p:pic>
        <p:nvPicPr>
          <p:cNvPr id="1040" name="Picture 16" descr="C:\Documents and Settings\HOU530022\Local Settings\Temporary Internet Files\Content.IE5\ASSM6P9E\MM900303415[1].gif"/>
          <p:cNvPicPr>
            <a:picLocks noChangeAspect="1" noChangeArrowheads="1" noCrop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514600" y="2819400"/>
            <a:ext cx="1047750" cy="762000"/>
          </a:xfrm>
          <a:prstGeom prst="rect">
            <a:avLst/>
          </a:prstGeom>
          <a:noFill/>
        </p:spPr>
      </p:pic>
      <p:pic>
        <p:nvPicPr>
          <p:cNvPr id="1043" name="Picture 19" descr="C:\Documents and Settings\HOU530022\Local Settings\Temporary Internet Files\Content.IE5\MA45WC5P\MM900282748[1].gif"/>
          <p:cNvPicPr>
            <a:picLocks noChangeAspect="1" noChangeArrowheads="1" noCrop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3276600" y="914400"/>
            <a:ext cx="1219200" cy="1219200"/>
          </a:xfrm>
          <a:prstGeom prst="rect">
            <a:avLst/>
          </a:prstGeom>
          <a:noFill/>
        </p:spPr>
      </p:pic>
      <p:pic>
        <p:nvPicPr>
          <p:cNvPr id="1044" name="Picture 20" descr="C:\Documents and Settings\HOU530022\Local Settings\Temporary Internet Files\Content.IE5\FRNN1XW4\MM900288870[1].gif"/>
          <p:cNvPicPr>
            <a:picLocks noChangeAspect="1" noChangeArrowheads="1" noCrop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6096000" y="4114800"/>
            <a:ext cx="619125" cy="809625"/>
          </a:xfrm>
          <a:prstGeom prst="rect">
            <a:avLst/>
          </a:prstGeom>
          <a:noFill/>
        </p:spPr>
      </p:pic>
      <p:pic>
        <p:nvPicPr>
          <p:cNvPr id="1045" name="Picture 21" descr="C:\Documents and Settings\HOU530022\Local Settings\Temporary Internet Files\Content.IE5\53YW02DO\MM900174020[1].gif"/>
          <p:cNvPicPr>
            <a:picLocks noChangeAspect="1" noChangeArrowheads="1" noCrop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7867650" y="3200400"/>
            <a:ext cx="1276350" cy="1381125"/>
          </a:xfrm>
          <a:prstGeom prst="rect">
            <a:avLst/>
          </a:prstGeom>
          <a:noFill/>
        </p:spPr>
      </p:pic>
      <p:pic>
        <p:nvPicPr>
          <p:cNvPr id="1046" name="Picture 22" descr="C:\Documents and Settings\HOU530022\Local Settings\Temporary Internet Files\Content.IE5\FRNN1XW4\MM900178141[1].gif"/>
          <p:cNvPicPr>
            <a:picLocks noChangeAspect="1" noChangeArrowheads="1" noCrop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762000" y="2286000"/>
            <a:ext cx="1238250" cy="1362075"/>
          </a:xfrm>
          <a:prstGeom prst="rect">
            <a:avLst/>
          </a:prstGeom>
          <a:noFill/>
        </p:spPr>
      </p:pic>
      <p:pic>
        <p:nvPicPr>
          <p:cNvPr id="1047" name="Picture 23" descr="C:\Documents and Settings\HOU530022\Local Settings\Temporary Internet Files\Content.IE5\MA45WC5P\MM900282747[1].gif"/>
          <p:cNvPicPr>
            <a:picLocks noChangeAspect="1" noChangeArrowheads="1" noCrop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3200400" y="5410200"/>
            <a:ext cx="1219200" cy="1219200"/>
          </a:xfrm>
          <a:prstGeom prst="rect">
            <a:avLst/>
          </a:prstGeom>
          <a:noFill/>
        </p:spPr>
      </p:pic>
      <p:pic>
        <p:nvPicPr>
          <p:cNvPr id="1048" name="Picture 24" descr="C:\Documents and Settings\HOU530022\Local Settings\Temporary Internet Files\Content.IE5\53YW02DO\MM900254500[1].gif"/>
          <p:cNvPicPr>
            <a:picLocks noChangeAspect="1" noChangeArrowheads="1" noCrop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3657600" y="2133600"/>
            <a:ext cx="952500" cy="952500"/>
          </a:xfrm>
          <a:prstGeom prst="rect">
            <a:avLst/>
          </a:prstGeom>
          <a:noFill/>
        </p:spPr>
      </p:pic>
      <p:pic>
        <p:nvPicPr>
          <p:cNvPr id="1049" name="Picture 25" descr="C:\Documents and Settings\HOU530022\Local Settings\Temporary Internet Files\Content.IE5\MA45WC5P\MM900254501[1].gif"/>
          <p:cNvPicPr>
            <a:picLocks noChangeAspect="1" noChangeArrowheads="1" noCrop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762000" y="1295400"/>
            <a:ext cx="952500" cy="952500"/>
          </a:xfrm>
          <a:prstGeom prst="rect">
            <a:avLst/>
          </a:prstGeom>
          <a:noFill/>
        </p:spPr>
      </p:pic>
      <p:pic>
        <p:nvPicPr>
          <p:cNvPr id="1050" name="Picture 26" descr="C:\Documents and Settings\HOU530022\Local Settings\Temporary Internet Files\Content.IE5\53YW02DO\MM900283842[1].gif"/>
          <p:cNvPicPr>
            <a:picLocks noChangeAspect="1" noChangeArrowheads="1" noCrop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2438400" y="1143000"/>
            <a:ext cx="590550" cy="714375"/>
          </a:xfrm>
          <a:prstGeom prst="rect">
            <a:avLst/>
          </a:prstGeom>
          <a:noFill/>
        </p:spPr>
      </p:pic>
      <p:pic>
        <p:nvPicPr>
          <p:cNvPr id="1051" name="Picture 27" descr="C:\Documents and Settings\HOU530022\Local Settings\Temporary Internet Files\Content.IE5\SYKD02PX\MM900178313[1].gif"/>
          <p:cNvPicPr>
            <a:picLocks noChangeAspect="1" noChangeArrowheads="1" noCrop="1"/>
          </p:cNvPicPr>
          <p:nvPr/>
        </p:nvPicPr>
        <p:blipFill>
          <a:blip r:embed="rId18" cstate="print"/>
          <a:srcRect/>
          <a:stretch>
            <a:fillRect/>
          </a:stretch>
        </p:blipFill>
        <p:spPr bwMode="auto">
          <a:xfrm>
            <a:off x="2819400" y="3962400"/>
            <a:ext cx="666750" cy="666750"/>
          </a:xfrm>
          <a:prstGeom prst="rect">
            <a:avLst/>
          </a:prstGeom>
          <a:noFill/>
        </p:spPr>
      </p:pic>
      <p:pic>
        <p:nvPicPr>
          <p:cNvPr id="1052" name="Picture 28" descr="C:\Documents and Settings\HOU530022\Local Settings\Temporary Internet Files\Content.IE5\Y17Y2V34\MM900283874[1].gif"/>
          <p:cNvPicPr>
            <a:picLocks noChangeAspect="1" noChangeArrowheads="1" noCrop="1"/>
          </p:cNvPicPr>
          <p:nvPr/>
        </p:nvPicPr>
        <p:blipFill>
          <a:blip r:embed="rId19" cstate="print"/>
          <a:srcRect/>
          <a:stretch>
            <a:fillRect/>
          </a:stretch>
        </p:blipFill>
        <p:spPr bwMode="auto">
          <a:xfrm>
            <a:off x="457200" y="5562600"/>
            <a:ext cx="647700" cy="942975"/>
          </a:xfrm>
          <a:prstGeom prst="rect">
            <a:avLst/>
          </a:prstGeom>
          <a:noFill/>
        </p:spPr>
      </p:pic>
      <p:pic>
        <p:nvPicPr>
          <p:cNvPr id="1028" name="Picture 4" descr="http://www.presentermedia.com/files/animsp/00000000/672/fire_blaze_question_md_wm.gif"/>
          <p:cNvPicPr>
            <a:picLocks noChangeAspect="1" noChangeArrowheads="1" noCrop="1"/>
          </p:cNvPicPr>
          <p:nvPr/>
        </p:nvPicPr>
        <p:blipFill>
          <a:blip r:embed="rId20" cstate="print"/>
          <a:srcRect/>
          <a:stretch>
            <a:fillRect/>
          </a:stretch>
        </p:blipFill>
        <p:spPr bwMode="auto">
          <a:xfrm>
            <a:off x="4572000" y="4267200"/>
            <a:ext cx="1371600" cy="1371600"/>
          </a:xfrm>
          <a:prstGeom prst="rect">
            <a:avLst/>
          </a:prstGeom>
          <a:noFill/>
        </p:spPr>
      </p:pic>
      <p:pic>
        <p:nvPicPr>
          <p:cNvPr id="1030" name="Picture 6" descr="http://www.presentermedia.com/files/clipart/00001000/1536/mad_scientist_machine_pc_md_wm.jpg"/>
          <p:cNvPicPr>
            <a:picLocks noChangeAspect="1" noChangeArrowheads="1"/>
          </p:cNvPicPr>
          <p:nvPr/>
        </p:nvPicPr>
        <p:blipFill>
          <a:blip r:embed="rId21" cstate="print"/>
          <a:srcRect/>
          <a:stretch>
            <a:fillRect/>
          </a:stretch>
        </p:blipFill>
        <p:spPr bwMode="auto">
          <a:xfrm>
            <a:off x="5715000" y="1066800"/>
            <a:ext cx="1143000" cy="1143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0621586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96119"/>
          </a:xfrm>
          <a:solidFill>
            <a:schemeClr val="tx2"/>
          </a:solidFill>
        </p:spPr>
        <p:txBody>
          <a:bodyPr/>
          <a:lstStyle/>
          <a:p>
            <a:r>
              <a:rPr lang="en-US" dirty="0" smtClean="0">
                <a:solidFill>
                  <a:srgbClr val="00B0F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  <a:latin typeface="Castellar" pitchFamily="18" charset="0"/>
              </a:rPr>
              <a:t>T</a:t>
            </a:r>
            <a:r>
              <a:rPr lang="en-US" dirty="0" smtClean="0">
                <a:solidFill>
                  <a:srgbClr val="FFC00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  <a:latin typeface="Castellar" pitchFamily="18" charset="0"/>
              </a:rPr>
              <a:t>A</a:t>
            </a:r>
            <a:r>
              <a:rPr lang="en-US" dirty="0" smtClean="0">
                <a:solidFill>
                  <a:srgbClr val="00B0F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  <a:latin typeface="Castellar" pitchFamily="18" charset="0"/>
              </a:rPr>
              <a:t>S</a:t>
            </a:r>
            <a:r>
              <a:rPr lang="en-US" dirty="0" smtClean="0">
                <a:solidFill>
                  <a:srgbClr val="FFC00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  <a:latin typeface="Castellar" pitchFamily="18" charset="0"/>
              </a:rPr>
              <a:t>K</a:t>
            </a:r>
            <a:r>
              <a:rPr lang="en-US" dirty="0" smtClean="0">
                <a:solidFill>
                  <a:srgbClr val="00B0F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  <a:latin typeface="Castellar" pitchFamily="18" charset="0"/>
              </a:rPr>
              <a:t>S</a:t>
            </a:r>
            <a:r>
              <a:rPr lang="en-US" dirty="0" smtClean="0">
                <a:solidFill>
                  <a:srgbClr val="FFC00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  <a:latin typeface="Castellar" pitchFamily="18" charset="0"/>
              </a:rPr>
              <a:t>/</a:t>
            </a:r>
            <a:r>
              <a:rPr lang="en-US" dirty="0" smtClean="0">
                <a:solidFill>
                  <a:srgbClr val="00B0F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  <a:latin typeface="Castellar" pitchFamily="18" charset="0"/>
              </a:rPr>
              <a:t>R</a:t>
            </a:r>
            <a:r>
              <a:rPr lang="en-US" dirty="0" smtClean="0">
                <a:solidFill>
                  <a:srgbClr val="FFC00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  <a:latin typeface="Castellar" pitchFamily="18" charset="0"/>
              </a:rPr>
              <a:t>E</a:t>
            </a:r>
            <a:r>
              <a:rPr lang="en-US" dirty="0" smtClean="0">
                <a:solidFill>
                  <a:srgbClr val="00B0F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  <a:latin typeface="Castellar" pitchFamily="18" charset="0"/>
              </a:rPr>
              <a:t>S</a:t>
            </a:r>
            <a:r>
              <a:rPr lang="en-US" dirty="0" smtClean="0">
                <a:solidFill>
                  <a:srgbClr val="FFC00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  <a:latin typeface="Castellar" pitchFamily="18" charset="0"/>
              </a:rPr>
              <a:t>P</a:t>
            </a:r>
            <a:r>
              <a:rPr lang="en-US" dirty="0" smtClean="0">
                <a:solidFill>
                  <a:srgbClr val="00B0F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  <a:latin typeface="Castellar" pitchFamily="18" charset="0"/>
              </a:rPr>
              <a:t>O</a:t>
            </a:r>
            <a:r>
              <a:rPr lang="en-US" dirty="0" smtClean="0">
                <a:solidFill>
                  <a:srgbClr val="FFC00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  <a:latin typeface="Castellar" pitchFamily="18" charset="0"/>
              </a:rPr>
              <a:t>N</a:t>
            </a:r>
            <a:r>
              <a:rPr lang="en-US" dirty="0" smtClean="0">
                <a:solidFill>
                  <a:srgbClr val="00B0F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  <a:latin typeface="Castellar" pitchFamily="18" charset="0"/>
              </a:rPr>
              <a:t>S</a:t>
            </a:r>
            <a:r>
              <a:rPr lang="en-US" dirty="0" smtClean="0">
                <a:solidFill>
                  <a:srgbClr val="FFC00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  <a:latin typeface="Castellar" pitchFamily="18" charset="0"/>
              </a:rPr>
              <a:t>I</a:t>
            </a:r>
            <a:r>
              <a:rPr lang="en-US" dirty="0" smtClean="0">
                <a:solidFill>
                  <a:srgbClr val="00B0F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  <a:latin typeface="Castellar" pitchFamily="18" charset="0"/>
              </a:rPr>
              <a:t>B</a:t>
            </a:r>
            <a:r>
              <a:rPr lang="en-US" dirty="0" smtClean="0">
                <a:solidFill>
                  <a:srgbClr val="FFC00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  <a:latin typeface="Castellar" pitchFamily="18" charset="0"/>
              </a:rPr>
              <a:t>I</a:t>
            </a:r>
            <a:r>
              <a:rPr lang="en-US" dirty="0" smtClean="0">
                <a:solidFill>
                  <a:srgbClr val="00B0F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  <a:latin typeface="Castellar" pitchFamily="18" charset="0"/>
              </a:rPr>
              <a:t>L</a:t>
            </a:r>
            <a:r>
              <a:rPr lang="en-US" dirty="0" smtClean="0">
                <a:solidFill>
                  <a:srgbClr val="FFC00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  <a:latin typeface="Castellar" pitchFamily="18" charset="0"/>
              </a:rPr>
              <a:t>I</a:t>
            </a:r>
            <a:r>
              <a:rPr lang="en-US" dirty="0" smtClean="0">
                <a:solidFill>
                  <a:srgbClr val="00B0F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  <a:latin typeface="Castellar" pitchFamily="18" charset="0"/>
              </a:rPr>
              <a:t>T</a:t>
            </a:r>
            <a:r>
              <a:rPr lang="en-US" dirty="0" smtClean="0">
                <a:solidFill>
                  <a:srgbClr val="FFC00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  <a:latin typeface="Castellar" pitchFamily="18" charset="0"/>
              </a:rPr>
              <a:t>I</a:t>
            </a:r>
            <a:r>
              <a:rPr lang="en-US" dirty="0" smtClean="0">
                <a:solidFill>
                  <a:srgbClr val="00B0F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  <a:latin typeface="Castellar" pitchFamily="18" charset="0"/>
              </a:rPr>
              <a:t>E</a:t>
            </a:r>
            <a:r>
              <a:rPr lang="en-US" dirty="0" smtClean="0">
                <a:solidFill>
                  <a:srgbClr val="FFC00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  <a:latin typeface="Castellar" pitchFamily="18" charset="0"/>
              </a:rPr>
              <a:t>S</a:t>
            </a:r>
            <a:r>
              <a:rPr lang="en-US" dirty="0" smtClean="0">
                <a:solidFill>
                  <a:srgbClr val="FFC000"/>
                </a:solidFill>
              </a:rPr>
              <a:t> </a:t>
            </a:r>
            <a:endParaRPr lang="en-US" dirty="0">
              <a:solidFill>
                <a:srgbClr val="FFC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762000"/>
            <a:ext cx="9144000" cy="6096000"/>
          </a:xfrm>
          <a:solidFill>
            <a:schemeClr val="tx1"/>
          </a:solidFill>
        </p:spPr>
        <p:txBody>
          <a:bodyPr/>
          <a:lstStyle/>
          <a:p>
            <a:r>
              <a:rPr lang="en-US" sz="2400" dirty="0" smtClean="0">
                <a:solidFill>
                  <a:schemeClr val="bg1"/>
                </a:solidFill>
                <a:latin typeface="Charlemagne Std" pitchFamily="50" charset="0"/>
              </a:rPr>
              <a:t>Performs  organ transplants on </a:t>
            </a:r>
          </a:p>
          <a:p>
            <a:pPr marL="0" indent="0">
              <a:buNone/>
            </a:pPr>
            <a:r>
              <a:rPr lang="en-US" sz="2400" dirty="0" smtClean="0">
                <a:solidFill>
                  <a:schemeClr val="bg1"/>
                </a:solidFill>
                <a:latin typeface="Charlemagne Std" pitchFamily="50" charset="0"/>
              </a:rPr>
              <a:t>people</a:t>
            </a:r>
          </a:p>
          <a:p>
            <a:r>
              <a:rPr lang="en-US" sz="2400" dirty="0" smtClean="0">
                <a:solidFill>
                  <a:schemeClr val="bg1"/>
                </a:solidFill>
                <a:latin typeface="Charlemagne Std" pitchFamily="50" charset="0"/>
              </a:rPr>
              <a:t>Making sure that the patients </a:t>
            </a:r>
            <a:endParaRPr lang="en-US" sz="2400" dirty="0">
              <a:solidFill>
                <a:schemeClr val="bg1"/>
              </a:solidFill>
              <a:latin typeface="Charlemagne Std" pitchFamily="50" charset="0"/>
            </a:endParaRPr>
          </a:p>
          <a:p>
            <a:pPr marL="0" indent="0">
              <a:buNone/>
            </a:pPr>
            <a:r>
              <a:rPr lang="en-US" sz="2400" dirty="0" smtClean="0">
                <a:solidFill>
                  <a:schemeClr val="bg1"/>
                </a:solidFill>
                <a:latin typeface="Charlemagne Std" pitchFamily="50" charset="0"/>
              </a:rPr>
              <a:t>organ transplant goes well </a:t>
            </a:r>
          </a:p>
          <a:p>
            <a:r>
              <a:rPr lang="en-US" sz="2400" dirty="0" smtClean="0">
                <a:solidFill>
                  <a:schemeClr val="bg1"/>
                </a:solidFill>
                <a:latin typeface="Charlemagne Std" pitchFamily="50" charset="0"/>
              </a:rPr>
              <a:t>Transplant  hearts, liver, kidneys</a:t>
            </a:r>
          </a:p>
          <a:p>
            <a:pPr marL="0" indent="0">
              <a:buNone/>
            </a:pPr>
            <a:r>
              <a:rPr lang="en-US" sz="2400" dirty="0" smtClean="0">
                <a:solidFill>
                  <a:schemeClr val="bg1"/>
                </a:solidFill>
                <a:latin typeface="Charlemagne Std" pitchFamily="50" charset="0"/>
              </a:rPr>
              <a:t>and parts of the brain</a:t>
            </a:r>
          </a:p>
          <a:p>
            <a:r>
              <a:rPr lang="en-US" sz="2400" dirty="0" smtClean="0">
                <a:solidFill>
                  <a:schemeClr val="bg1"/>
                </a:solidFill>
                <a:latin typeface="Charlemagne Std" pitchFamily="50" charset="0"/>
              </a:rPr>
              <a:t>Need to know vital signs, nerve</a:t>
            </a:r>
            <a:endParaRPr lang="en-US" sz="2400" dirty="0">
              <a:solidFill>
                <a:schemeClr val="bg1"/>
              </a:solidFill>
              <a:latin typeface="Charlemagne Std" pitchFamily="50" charset="0"/>
            </a:endParaRPr>
          </a:p>
          <a:p>
            <a:pPr>
              <a:buNone/>
            </a:pPr>
            <a:r>
              <a:rPr lang="en-US" sz="2400" dirty="0" smtClean="0">
                <a:solidFill>
                  <a:schemeClr val="bg1"/>
                </a:solidFill>
                <a:latin typeface="Charlemagne Std" pitchFamily="50" charset="0"/>
              </a:rPr>
              <a:t>connections blood type, and affects on other organs.</a:t>
            </a:r>
          </a:p>
          <a:p>
            <a:pPr>
              <a:buNone/>
            </a:pPr>
            <a:endParaRPr lang="en-US" sz="2400" dirty="0" smtClean="0">
              <a:solidFill>
                <a:schemeClr val="bg1"/>
              </a:solidFill>
              <a:latin typeface="Charlemagne Std" pitchFamily="50" charset="0"/>
            </a:endParaRPr>
          </a:p>
          <a:p>
            <a:endParaRPr lang="en-US" dirty="0" smtClean="0">
              <a:solidFill>
                <a:schemeClr val="bg1"/>
              </a:solidFill>
            </a:endParaRPr>
          </a:p>
          <a:p>
            <a:pPr>
              <a:buNone/>
            </a:pPr>
            <a:endParaRPr lang="en-US" dirty="0" smtClean="0">
              <a:solidFill>
                <a:schemeClr val="bg1"/>
              </a:solidFill>
            </a:endParaRPr>
          </a:p>
          <a:p>
            <a:pPr>
              <a:buNone/>
            </a:pPr>
            <a:endParaRPr lang="en-US" dirty="0">
              <a:solidFill>
                <a:schemeClr val="bg1"/>
              </a:solidFill>
            </a:endParaRPr>
          </a:p>
        </p:txBody>
      </p:sp>
      <p:pic>
        <p:nvPicPr>
          <p:cNvPr id="3077" name="Picture 5" descr="http://www.presentermedia.com/files/animsp/00005000/5568/clipboard_check_em_md_wm.gif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48500" y="4744303"/>
            <a:ext cx="2095500" cy="2095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4" name="Picture 2" descr="http://images.mylot.com/userImages/images/postphotos/218915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980382" y="838200"/>
            <a:ext cx="2159000" cy="2438400"/>
          </a:xfrm>
          <a:prstGeom prst="rect">
            <a:avLst/>
          </a:prstGeom>
          <a:noFill/>
        </p:spPr>
      </p:pic>
      <p:pic>
        <p:nvPicPr>
          <p:cNvPr id="4098" name="Picture 2" descr="C:\Documents and Settings\HOU530022\Local Settings\Temporary Internet Files\Content.IE5\CXK42WWW\MP900449072[1]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638800" y="5486400"/>
            <a:ext cx="1371600" cy="1371600"/>
          </a:xfrm>
          <a:prstGeom prst="rect">
            <a:avLst/>
          </a:prstGeom>
          <a:noFill/>
        </p:spPr>
      </p:pic>
      <p:pic>
        <p:nvPicPr>
          <p:cNvPr id="4099" name="Picture 3" descr="C:\Documents and Settings\HOU530022\Local Settings\Temporary Internet Files\Content.IE5\53YW02DO\MC900028125[1].wm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733800" y="4267200"/>
            <a:ext cx="2161100" cy="2018923"/>
          </a:xfrm>
          <a:prstGeom prst="rect">
            <a:avLst/>
          </a:prstGeom>
          <a:noFill/>
        </p:spPr>
      </p:pic>
      <p:pic>
        <p:nvPicPr>
          <p:cNvPr id="4103" name="Picture 7" descr="C:\Documents and Settings\HOU530022\Local Settings\Temporary Internet Files\Content.IE5\53YW02DO\MM900395735[1].gif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5619750"/>
            <a:ext cx="1238250" cy="1238250"/>
          </a:xfrm>
          <a:prstGeom prst="rect">
            <a:avLst/>
          </a:prstGeom>
          <a:noFill/>
        </p:spPr>
      </p:pic>
      <p:pic>
        <p:nvPicPr>
          <p:cNvPr id="4104" name="Picture 8" descr="C:\Documents and Settings\HOU530022\Local Settings\Temporary Internet Files\Content.IE5\MA45WC5P\MM900234673[1].gif"/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514600" y="5638800"/>
            <a:ext cx="1219200" cy="1219200"/>
          </a:xfrm>
          <a:prstGeom prst="rect">
            <a:avLst/>
          </a:prstGeom>
          <a:noFill/>
        </p:spPr>
      </p:pic>
      <p:pic>
        <p:nvPicPr>
          <p:cNvPr id="4105" name="Picture 9" descr="C:\Documents and Settings\HOU530022\Local Settings\Temporary Internet Files\Content.IE5\MA45WC5P\MM900282850[1].gif"/>
          <p:cNvPicPr>
            <a:picLocks noChangeAspect="1" noChangeArrowheads="1" noCrop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0" y="4572000"/>
            <a:ext cx="876300" cy="990600"/>
          </a:xfrm>
          <a:prstGeom prst="rect">
            <a:avLst/>
          </a:prstGeom>
          <a:noFill/>
        </p:spPr>
      </p:pic>
      <p:pic>
        <p:nvPicPr>
          <p:cNvPr id="4106" name="Picture 10" descr="C:\Documents and Settings\HOU530022\Local Settings\Temporary Internet Files\Content.IE5\53YW02DO\MM900282996[1].gif"/>
          <p:cNvPicPr>
            <a:picLocks noChangeAspect="1" noChangeArrowheads="1" noCrop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7924800" y="3352800"/>
            <a:ext cx="1219200" cy="1219200"/>
          </a:xfrm>
          <a:prstGeom prst="rect">
            <a:avLst/>
          </a:prstGeom>
          <a:noFill/>
        </p:spPr>
      </p:pic>
      <p:pic>
        <p:nvPicPr>
          <p:cNvPr id="4107" name="Picture 11" descr="C:\Documents and Settings\HOU530022\Local Settings\Temporary Internet Files\Content.IE5\53YW02DO\MM900315769[1].gif"/>
          <p:cNvPicPr>
            <a:picLocks noChangeAspect="1" noChangeArrowheads="1" noCrop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1219200" y="5638800"/>
            <a:ext cx="1295400" cy="12192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8202429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14400"/>
          </a:xfrm>
          <a:solidFill>
            <a:schemeClr val="tx2"/>
          </a:solidFill>
        </p:spPr>
        <p:txBody>
          <a:bodyPr/>
          <a:lstStyle/>
          <a:p>
            <a:r>
              <a:rPr lang="en-US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Castellar" pitchFamily="18" charset="0"/>
              </a:rPr>
              <a:t>EDUCATION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914400"/>
            <a:ext cx="9144000" cy="5943600"/>
          </a:xfrm>
          <a:solidFill>
            <a:schemeClr val="tx1"/>
          </a:solidFill>
        </p:spPr>
        <p:txBody>
          <a:bodyPr/>
          <a:lstStyle/>
          <a:p>
            <a:r>
              <a:rPr lang="en-US" sz="2400" dirty="0" smtClean="0">
                <a:solidFill>
                  <a:schemeClr val="bg1"/>
                </a:solidFill>
                <a:latin typeface="Charlemagne Std" pitchFamily="50" charset="0"/>
              </a:rPr>
              <a:t>need a doctoral degree in medical science</a:t>
            </a:r>
          </a:p>
          <a:p>
            <a:r>
              <a:rPr lang="en-US" sz="2400" dirty="0" smtClean="0">
                <a:solidFill>
                  <a:schemeClr val="bg1"/>
                </a:solidFill>
                <a:latin typeface="Charlemagne Std" pitchFamily="50" charset="0"/>
              </a:rPr>
              <a:t>Specialization + 2 years</a:t>
            </a:r>
          </a:p>
          <a:p>
            <a:r>
              <a:rPr lang="en-US" sz="2400" dirty="0" smtClean="0">
                <a:solidFill>
                  <a:schemeClr val="bg1"/>
                </a:solidFill>
                <a:latin typeface="Charlemagne Std" pitchFamily="50" charset="0"/>
              </a:rPr>
              <a:t>There are not many internship opportunities available</a:t>
            </a:r>
          </a:p>
          <a:p>
            <a:r>
              <a:rPr lang="en-US" sz="2400" dirty="0" smtClean="0">
                <a:solidFill>
                  <a:schemeClr val="bg1"/>
                </a:solidFill>
                <a:latin typeface="Charlemagne Std" pitchFamily="50" charset="0"/>
              </a:rPr>
              <a:t>Need to renew  knowledge  every </a:t>
            </a:r>
          </a:p>
          <a:p>
            <a:pPr>
              <a:buNone/>
            </a:pPr>
            <a:r>
              <a:rPr lang="en-US" sz="2400" dirty="0" smtClean="0">
                <a:solidFill>
                  <a:schemeClr val="bg1"/>
                </a:solidFill>
                <a:latin typeface="Charlemagne Std" pitchFamily="50" charset="0"/>
              </a:rPr>
              <a:t>4 years.</a:t>
            </a:r>
          </a:p>
          <a:p>
            <a:r>
              <a:rPr lang="en-US" sz="2400" dirty="0" smtClean="0">
                <a:solidFill>
                  <a:schemeClr val="bg1"/>
                </a:solidFill>
                <a:latin typeface="Charlemagne Std" pitchFamily="50" charset="0"/>
              </a:rPr>
              <a:t>there are 126 medical SCHOOLS IN THE united states</a:t>
            </a:r>
          </a:p>
          <a:p>
            <a:pPr>
              <a:buNone/>
            </a:pPr>
            <a:endParaRPr lang="en-US" sz="2400" dirty="0" smtClean="0">
              <a:solidFill>
                <a:schemeClr val="bg1"/>
              </a:solidFill>
              <a:latin typeface="Castellar" pitchFamily="18" charset="0"/>
            </a:endParaRPr>
          </a:p>
          <a:p>
            <a:endParaRPr lang="en-US" sz="2400" dirty="0" smtClean="0">
              <a:solidFill>
                <a:schemeClr val="bg1"/>
              </a:solidFill>
              <a:latin typeface="Castellar" pitchFamily="18" charset="0"/>
            </a:endParaRPr>
          </a:p>
          <a:p>
            <a:endParaRPr lang="en-US" sz="2400" dirty="0" smtClean="0">
              <a:solidFill>
                <a:schemeClr val="bg1"/>
              </a:solidFill>
              <a:latin typeface="Castellar" pitchFamily="18" charset="0"/>
            </a:endParaRPr>
          </a:p>
          <a:p>
            <a:endParaRPr lang="en-US" sz="2400" dirty="0">
              <a:solidFill>
                <a:schemeClr val="bg1"/>
              </a:solidFill>
              <a:latin typeface="Castellar" pitchFamily="18" charset="0"/>
            </a:endParaRPr>
          </a:p>
        </p:txBody>
      </p:sp>
      <p:pic>
        <p:nvPicPr>
          <p:cNvPr id="1028" name="Picture 4" descr="Online Computer Classroom Powerpoint animation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30955" y="1371595"/>
            <a:ext cx="1981200" cy="19812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Apples Jumping Powerpoint animation">
            <a:hlinkClick r:id="rId4"/>
          </p:cNvPr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8200" y="3962400"/>
            <a:ext cx="1524000" cy="1524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4" name="Picture 4" descr="http://canterburyumc.org/clientimages/26257/college_clip_art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57200" y="4495800"/>
            <a:ext cx="2895600" cy="2171700"/>
          </a:xfrm>
          <a:prstGeom prst="rect">
            <a:avLst/>
          </a:prstGeom>
          <a:noFill/>
        </p:spPr>
      </p:pic>
      <p:pic>
        <p:nvPicPr>
          <p:cNvPr id="5122" name="Picture 2" descr="C:\Documents and Settings\HOU530022\Local Settings\Temporary Internet Files\Content.IE5\FRNN1XW4\MM900046566[1].gif"/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696200" y="4495800"/>
            <a:ext cx="819150" cy="771525"/>
          </a:xfrm>
          <a:prstGeom prst="rect">
            <a:avLst/>
          </a:prstGeom>
          <a:noFill/>
        </p:spPr>
      </p:pic>
      <p:pic>
        <p:nvPicPr>
          <p:cNvPr id="5123" name="Picture 3" descr="C:\Documents and Settings\HOU530022\Local Settings\Temporary Internet Files\Content.IE5\53YW02DO\MM900285289[1].gif"/>
          <p:cNvPicPr>
            <a:picLocks noChangeAspect="1" noChangeArrowheads="1" noCrop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657600" y="4267200"/>
            <a:ext cx="914400" cy="1209675"/>
          </a:xfrm>
          <a:prstGeom prst="rect">
            <a:avLst/>
          </a:prstGeom>
          <a:noFill/>
        </p:spPr>
      </p:pic>
      <p:pic>
        <p:nvPicPr>
          <p:cNvPr id="5124" name="Picture 4" descr="C:\Documents and Settings\HOU530022\Local Settings\Temporary Internet Files\Content.IE5\ASSM6P9E\MC900300119[1].wmf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248400" y="5037430"/>
            <a:ext cx="1407262" cy="1820570"/>
          </a:xfrm>
          <a:prstGeom prst="rect">
            <a:avLst/>
          </a:prstGeom>
          <a:noFill/>
        </p:spPr>
      </p:pic>
      <p:pic>
        <p:nvPicPr>
          <p:cNvPr id="5126" name="Picture 6" descr="C:\Documents and Settings\HOU530022\Local Settings\Temporary Internet Files\Content.IE5\ASSM6P9E\MM900336674[1].gif"/>
          <p:cNvPicPr>
            <a:picLocks noChangeAspect="1" noChangeArrowheads="1" noCrop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6553200" y="4191000"/>
            <a:ext cx="819150" cy="56197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3686323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14400"/>
          </a:xfrm>
          <a:solidFill>
            <a:schemeClr val="tx2"/>
          </a:solidFill>
        </p:spPr>
        <p:txBody>
          <a:bodyPr/>
          <a:lstStyle/>
          <a:p>
            <a:r>
              <a:rPr lang="en-US" dirty="0" smtClean="0">
                <a:solidFill>
                  <a:srgbClr val="7030A0"/>
                </a:solidFill>
                <a:latin typeface="Castellar" pitchFamily="18" charset="0"/>
              </a:rPr>
              <a:t>O</a:t>
            </a:r>
            <a:r>
              <a:rPr lang="en-US" dirty="0" smtClean="0">
                <a:solidFill>
                  <a:schemeClr val="bg1"/>
                </a:solidFill>
                <a:latin typeface="Castellar" pitchFamily="18" charset="0"/>
              </a:rPr>
              <a:t>B</a:t>
            </a:r>
            <a:r>
              <a:rPr lang="en-US" dirty="0" smtClean="0">
                <a:solidFill>
                  <a:srgbClr val="7030A0"/>
                </a:solidFill>
                <a:latin typeface="Castellar" pitchFamily="18" charset="0"/>
              </a:rPr>
              <a:t>T</a:t>
            </a:r>
            <a:r>
              <a:rPr lang="en-US" dirty="0" smtClean="0">
                <a:solidFill>
                  <a:schemeClr val="bg1"/>
                </a:solidFill>
                <a:latin typeface="Castellar" pitchFamily="18" charset="0"/>
              </a:rPr>
              <a:t>A</a:t>
            </a:r>
            <a:r>
              <a:rPr lang="en-US" dirty="0" smtClean="0">
                <a:solidFill>
                  <a:srgbClr val="7030A0"/>
                </a:solidFill>
                <a:latin typeface="Castellar" pitchFamily="18" charset="0"/>
              </a:rPr>
              <a:t>I</a:t>
            </a:r>
            <a:r>
              <a:rPr lang="en-US" dirty="0" smtClean="0">
                <a:solidFill>
                  <a:schemeClr val="bg1"/>
                </a:solidFill>
                <a:latin typeface="Castellar" pitchFamily="18" charset="0"/>
              </a:rPr>
              <a:t>N</a:t>
            </a:r>
            <a:r>
              <a:rPr lang="en-US" dirty="0" smtClean="0">
                <a:solidFill>
                  <a:srgbClr val="7030A0"/>
                </a:solidFill>
                <a:latin typeface="Castellar" pitchFamily="18" charset="0"/>
              </a:rPr>
              <a:t>I</a:t>
            </a:r>
            <a:r>
              <a:rPr lang="en-US" dirty="0" smtClean="0">
                <a:solidFill>
                  <a:schemeClr val="bg1"/>
                </a:solidFill>
                <a:latin typeface="Castellar" pitchFamily="18" charset="0"/>
              </a:rPr>
              <a:t>N</a:t>
            </a:r>
            <a:r>
              <a:rPr lang="en-US" dirty="0" smtClean="0">
                <a:solidFill>
                  <a:srgbClr val="7030A0"/>
                </a:solidFill>
                <a:latin typeface="Castellar" pitchFamily="18" charset="0"/>
              </a:rPr>
              <a:t>G</a:t>
            </a:r>
            <a:r>
              <a:rPr lang="en-US" dirty="0" smtClean="0">
                <a:solidFill>
                  <a:schemeClr val="bg1"/>
                </a:solidFill>
                <a:latin typeface="Castellar" pitchFamily="18" charset="0"/>
              </a:rPr>
              <a:t> S</a:t>
            </a:r>
            <a:r>
              <a:rPr lang="en-US" dirty="0" smtClean="0">
                <a:solidFill>
                  <a:srgbClr val="7030A0"/>
                </a:solidFill>
                <a:latin typeface="Castellar" pitchFamily="18" charset="0"/>
              </a:rPr>
              <a:t>C</a:t>
            </a:r>
            <a:r>
              <a:rPr lang="en-US" dirty="0" smtClean="0">
                <a:solidFill>
                  <a:schemeClr val="bg1"/>
                </a:solidFill>
                <a:latin typeface="Castellar" pitchFamily="18" charset="0"/>
              </a:rPr>
              <a:t>H</a:t>
            </a:r>
            <a:r>
              <a:rPr lang="en-US" dirty="0" smtClean="0">
                <a:solidFill>
                  <a:srgbClr val="7030A0"/>
                </a:solidFill>
                <a:latin typeface="Castellar" pitchFamily="18" charset="0"/>
              </a:rPr>
              <a:t>O</a:t>
            </a:r>
            <a:r>
              <a:rPr lang="en-US" dirty="0" smtClean="0">
                <a:solidFill>
                  <a:schemeClr val="bg1"/>
                </a:solidFill>
                <a:latin typeface="Castellar" pitchFamily="18" charset="0"/>
              </a:rPr>
              <a:t>O</a:t>
            </a:r>
            <a:r>
              <a:rPr lang="en-US" dirty="0" smtClean="0">
                <a:solidFill>
                  <a:srgbClr val="7030A0"/>
                </a:solidFill>
                <a:latin typeface="Castellar" pitchFamily="18" charset="0"/>
              </a:rPr>
              <a:t>L</a:t>
            </a:r>
            <a:r>
              <a:rPr lang="en-US" dirty="0" smtClean="0">
                <a:solidFill>
                  <a:schemeClr val="bg1"/>
                </a:solidFill>
                <a:latin typeface="Castellar" pitchFamily="18" charset="0"/>
              </a:rPr>
              <a:t>I</a:t>
            </a:r>
            <a:r>
              <a:rPr lang="en-US" dirty="0" smtClean="0">
                <a:solidFill>
                  <a:srgbClr val="7030A0"/>
                </a:solidFill>
                <a:latin typeface="Castellar" pitchFamily="18" charset="0"/>
              </a:rPr>
              <a:t>N</a:t>
            </a:r>
            <a:r>
              <a:rPr lang="en-US" dirty="0" smtClean="0">
                <a:solidFill>
                  <a:schemeClr val="bg1"/>
                </a:solidFill>
                <a:latin typeface="Castellar" pitchFamily="18" charset="0"/>
              </a:rPr>
              <a:t>G </a:t>
            </a:r>
            <a:endParaRPr lang="en-US" dirty="0">
              <a:solidFill>
                <a:schemeClr val="bg1"/>
              </a:solidFill>
              <a:latin typeface="Castellar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914400"/>
            <a:ext cx="9144000" cy="5943600"/>
          </a:xfrm>
          <a:solidFill>
            <a:schemeClr val="tx1"/>
          </a:solidFill>
        </p:spPr>
        <p:txBody>
          <a:bodyPr/>
          <a:lstStyle/>
          <a:p>
            <a:r>
              <a:rPr lang="en-US" sz="2800" dirty="0" smtClean="0">
                <a:solidFill>
                  <a:schemeClr val="bg1"/>
                </a:solidFill>
                <a:latin typeface="Charlemagne Std" pitchFamily="50" charset="0"/>
              </a:rPr>
              <a:t>Johns Hopkins University -4</a:t>
            </a:r>
          </a:p>
          <a:p>
            <a:r>
              <a:rPr lang="en-US" sz="2800" dirty="0" smtClean="0">
                <a:solidFill>
                  <a:schemeClr val="bg1"/>
                </a:solidFill>
                <a:latin typeface="Charlemagne Std" pitchFamily="50" charset="0"/>
              </a:rPr>
              <a:t>Washington University in St. Louis 2-3</a:t>
            </a:r>
          </a:p>
          <a:p>
            <a:r>
              <a:rPr lang="en-US" sz="2800" dirty="0" smtClean="0">
                <a:solidFill>
                  <a:schemeClr val="bg1"/>
                </a:solidFill>
                <a:latin typeface="Charlemagne Std" pitchFamily="50" charset="0"/>
              </a:rPr>
              <a:t>Stanford University -4</a:t>
            </a:r>
          </a:p>
          <a:p>
            <a:r>
              <a:rPr lang="en-US" sz="2800" dirty="0" smtClean="0">
                <a:solidFill>
                  <a:schemeClr val="bg1"/>
                </a:solidFill>
                <a:latin typeface="Charlemagne Std" pitchFamily="50" charset="0"/>
              </a:rPr>
              <a:t>Nearest technical college fox valley technical college </a:t>
            </a:r>
            <a:endParaRPr lang="en-US" sz="2800" dirty="0">
              <a:solidFill>
                <a:schemeClr val="bg1"/>
              </a:solidFill>
              <a:latin typeface="Charlemagne Std" pitchFamily="50" charset="0"/>
            </a:endParaRPr>
          </a:p>
        </p:txBody>
      </p:sp>
      <p:pic>
        <p:nvPicPr>
          <p:cNvPr id="6149" name="Picture 5" descr="http://www.presentermedia.com/files/animsp/00000000/509/school_bus_burning_out_md_wm.gif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48500" y="4762500"/>
            <a:ext cx="2095500" cy="2095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http://upload.wikimedia.org/wikipedia/commons/thumb/4/4c/FoxValleyTechAppletonMainEntrance.jpg/800px-FoxValleyTechAppletonMainEntrance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86075" y="3886200"/>
            <a:ext cx="4162425" cy="23494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6" name="Picture 2" descr="C:\Documents and Settings\HOU530022\Local Settings\Temporary Internet Files\Content.IE5\MA45WC5P\MC900434235[1].wm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3810000"/>
            <a:ext cx="1841500" cy="1314450"/>
          </a:xfrm>
          <a:prstGeom prst="rect">
            <a:avLst/>
          </a:prstGeom>
          <a:noFill/>
        </p:spPr>
      </p:pic>
      <p:pic>
        <p:nvPicPr>
          <p:cNvPr id="6147" name="Picture 3" descr="C:\Documents and Settings\HOU530022\Local Settings\Temporary Internet Files\Content.IE5\ASSM6P9E\MP900398817[1]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188200" y="2895600"/>
            <a:ext cx="1955800" cy="1676400"/>
          </a:xfrm>
          <a:prstGeom prst="rect">
            <a:avLst/>
          </a:prstGeom>
          <a:noFill/>
        </p:spPr>
      </p:pic>
      <p:pic>
        <p:nvPicPr>
          <p:cNvPr id="6150" name="Picture 6" descr="http://www.presentermedia.com/files/animsp/00005000/5777/hanging_around_with_success_md_wm.gif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409700" y="5334000"/>
            <a:ext cx="1524000" cy="1524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5389140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62000"/>
          </a:xfrm>
          <a:solidFill>
            <a:srgbClr val="C00000"/>
          </a:solidFill>
        </p:spPr>
        <p:txBody>
          <a:bodyPr/>
          <a:lstStyle/>
          <a:p>
            <a:r>
              <a:rPr lang="en-US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latin typeface="Castellar" pitchFamily="18" charset="0"/>
              </a:rPr>
              <a:t>WORKING CONDITIONS</a:t>
            </a:r>
            <a:endParaRPr lang="en-US" b="1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FFFFFF">
                      <a:tint val="40000"/>
                      <a:satMod val="250000"/>
                    </a:srgbClr>
                  </a:gs>
                  <a:gs pos="9000">
                    <a:srgbClr val="FFFFFF">
                      <a:tint val="52000"/>
                      <a:satMod val="300000"/>
                    </a:srgbClr>
                  </a:gs>
                  <a:gs pos="50000">
                    <a:srgbClr val="FFFFFF">
                      <a:shade val="20000"/>
                      <a:satMod val="300000"/>
                    </a:srgbClr>
                  </a:gs>
                  <a:gs pos="79000">
                    <a:srgbClr val="FFFFFF">
                      <a:tint val="52000"/>
                      <a:satMod val="300000"/>
                    </a:srgbClr>
                  </a:gs>
                  <a:gs pos="100000">
                    <a:srgbClr val="FFFFFF">
                      <a:tint val="40000"/>
                      <a:satMod val="250000"/>
                    </a:srgbClr>
                  </a:gs>
                </a:gsLst>
                <a:lin ang="5400000"/>
              </a:gradFill>
              <a:latin typeface="Castellar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762000"/>
            <a:ext cx="9144000" cy="6096000"/>
          </a:xfrm>
          <a:solidFill>
            <a:schemeClr val="tx1"/>
          </a:solidFill>
        </p:spPr>
        <p:txBody>
          <a:bodyPr/>
          <a:lstStyle/>
          <a:p>
            <a:r>
              <a:rPr lang="en-US" sz="2400" dirty="0" smtClean="0">
                <a:solidFill>
                  <a:schemeClr val="bg1"/>
                </a:solidFill>
                <a:latin typeface="Charlemagne Std" pitchFamily="50" charset="0"/>
              </a:rPr>
              <a:t>Always on call depending on the availability of the patient</a:t>
            </a:r>
          </a:p>
          <a:p>
            <a:r>
              <a:rPr lang="en-US" sz="2400" dirty="0" smtClean="0">
                <a:solidFill>
                  <a:schemeClr val="bg1"/>
                </a:solidFill>
                <a:latin typeface="Charlemagne Std" pitchFamily="50" charset="0"/>
              </a:rPr>
              <a:t>Most transplant surgeons work for 70+ hours a week</a:t>
            </a:r>
          </a:p>
          <a:p>
            <a:r>
              <a:rPr lang="en-US" sz="2400" dirty="0" smtClean="0">
                <a:solidFill>
                  <a:schemeClr val="bg1"/>
                </a:solidFill>
                <a:latin typeface="Charlemagne Std" pitchFamily="50" charset="0"/>
              </a:rPr>
              <a:t>Average organ transplant </a:t>
            </a:r>
          </a:p>
          <a:p>
            <a:pPr marL="0" indent="0">
              <a:buNone/>
            </a:pPr>
            <a:r>
              <a:rPr lang="en-US" sz="2400" dirty="0">
                <a:solidFill>
                  <a:schemeClr val="bg1"/>
                </a:solidFill>
                <a:latin typeface="Charlemagne Std" pitchFamily="50" charset="0"/>
              </a:rPr>
              <a:t> </a:t>
            </a:r>
            <a:r>
              <a:rPr lang="en-US" sz="2400" dirty="0" smtClean="0">
                <a:solidFill>
                  <a:schemeClr val="bg1"/>
                </a:solidFill>
                <a:latin typeface="Charlemagne Std" pitchFamily="50" charset="0"/>
              </a:rPr>
              <a:t>   1-3 hours</a:t>
            </a:r>
          </a:p>
          <a:p>
            <a:r>
              <a:rPr lang="en-US" sz="2400" dirty="0" smtClean="0">
                <a:solidFill>
                  <a:schemeClr val="bg1"/>
                </a:solidFill>
                <a:latin typeface="Charlemagne Std" pitchFamily="50" charset="0"/>
              </a:rPr>
              <a:t>Must be able to work alone</a:t>
            </a:r>
          </a:p>
          <a:p>
            <a:r>
              <a:rPr lang="en-US" sz="2400" dirty="0" smtClean="0">
                <a:solidFill>
                  <a:schemeClr val="bg1"/>
                </a:solidFill>
                <a:latin typeface="Charlemagne Std" pitchFamily="50" charset="0"/>
              </a:rPr>
              <a:t>Does procedure alone</a:t>
            </a:r>
          </a:p>
          <a:p>
            <a:r>
              <a:rPr lang="en-US" sz="2400" dirty="0" smtClean="0">
                <a:solidFill>
                  <a:schemeClr val="bg1"/>
                </a:solidFill>
                <a:latin typeface="Charlemagne Std" pitchFamily="50" charset="0"/>
              </a:rPr>
              <a:t>Choose the staff </a:t>
            </a:r>
          </a:p>
          <a:p>
            <a:endParaRPr lang="en-US" dirty="0">
              <a:solidFill>
                <a:schemeClr val="bg1"/>
              </a:solidFill>
            </a:endParaRPr>
          </a:p>
        </p:txBody>
      </p:sp>
      <p:pic>
        <p:nvPicPr>
          <p:cNvPr id="2055" name="Picture 7" descr="http://www.presentermedia.com/files/animsp/00006000/6936/stress_ball_squeeze_anim_md_wm.gif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34852" y="4744303"/>
            <a:ext cx="2095500" cy="2095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C:\Documents and Settings\HOU530022\Local Settings\Temporary Internet Files\Content.IE5\ZTA2YCBW\MC900198490[1]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94488" y="2438400"/>
            <a:ext cx="2449512" cy="2209800"/>
          </a:xfrm>
          <a:prstGeom prst="rect">
            <a:avLst/>
          </a:prstGeom>
          <a:noFill/>
        </p:spPr>
      </p:pic>
      <p:pic>
        <p:nvPicPr>
          <p:cNvPr id="10242" name="Picture 2" descr="http://www.presentermedia.com/files/animsp/00005000/5748/cardiogram_heart_signal_md_wm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8600" y="4495800"/>
            <a:ext cx="2095500" cy="2095500"/>
          </a:xfrm>
          <a:prstGeom prst="rect">
            <a:avLst/>
          </a:prstGeom>
          <a:noFill/>
        </p:spPr>
      </p:pic>
      <p:pic>
        <p:nvPicPr>
          <p:cNvPr id="10244" name="Picture 4" descr="http://www.presentermedia.com/files/animsp/00003000/3149/clock_hands_spinning_import_md_wm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495800" y="4343400"/>
            <a:ext cx="2095500" cy="20955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6099262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7961" y="0"/>
            <a:ext cx="9144000" cy="762000"/>
          </a:xfrm>
          <a:solidFill>
            <a:srgbClr val="C00000"/>
          </a:solidFill>
          <a:ln>
            <a:solidFill>
              <a:srgbClr val="C00000"/>
            </a:solidFill>
          </a:ln>
        </p:spPr>
        <p:txBody>
          <a:bodyPr>
            <a:prstTxWarp prst="textStop">
              <a:avLst/>
            </a:prstTxWarp>
          </a:bodyPr>
          <a:lstStyle/>
          <a:p>
            <a:r>
              <a:rPr lang="en-US" dirty="0" smtClean="0">
                <a:solidFill>
                  <a:srgbClr val="00FF00"/>
                </a:solidFill>
                <a:latin typeface="Castellar" pitchFamily="18" charset="0"/>
              </a:rPr>
              <a:t>S</a:t>
            </a:r>
            <a:r>
              <a:rPr lang="en-US" dirty="0" smtClean="0">
                <a:solidFill>
                  <a:srgbClr val="00B050"/>
                </a:solidFill>
                <a:latin typeface="Castellar" pitchFamily="18" charset="0"/>
              </a:rPr>
              <a:t>A</a:t>
            </a:r>
            <a:r>
              <a:rPr lang="en-US" dirty="0" smtClean="0">
                <a:solidFill>
                  <a:srgbClr val="92D050"/>
                </a:solidFill>
                <a:latin typeface="Castellar" pitchFamily="18" charset="0"/>
              </a:rPr>
              <a:t>L</a:t>
            </a:r>
            <a:r>
              <a:rPr lang="en-US" dirty="0" smtClean="0">
                <a:solidFill>
                  <a:srgbClr val="008000"/>
                </a:solidFill>
                <a:latin typeface="Castellar" pitchFamily="18" charset="0"/>
              </a:rPr>
              <a:t>A</a:t>
            </a:r>
            <a:r>
              <a:rPr lang="en-US" dirty="0" smtClean="0">
                <a:solidFill>
                  <a:schemeClr val="accent3">
                    <a:lumMod val="75000"/>
                  </a:schemeClr>
                </a:solidFill>
                <a:latin typeface="Castellar" pitchFamily="18" charset="0"/>
              </a:rPr>
              <a:t>R</a:t>
            </a:r>
            <a:r>
              <a:rPr lang="en-US" dirty="0" smtClean="0">
                <a:solidFill>
                  <a:schemeClr val="accent3">
                    <a:lumMod val="50000"/>
                  </a:schemeClr>
                </a:solidFill>
                <a:latin typeface="Castellar" pitchFamily="18" charset="0"/>
              </a:rPr>
              <a:t>Y</a:t>
            </a:r>
            <a:endParaRPr lang="en-US" dirty="0">
              <a:solidFill>
                <a:schemeClr val="accent3">
                  <a:lumMod val="50000"/>
                </a:schemeClr>
              </a:solidFill>
              <a:latin typeface="Castellar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762000"/>
            <a:ext cx="9144000" cy="6096000"/>
          </a:xfrm>
          <a:solidFill>
            <a:schemeClr val="tx1"/>
          </a:solidFill>
        </p:spPr>
        <p:txBody>
          <a:bodyPr>
            <a:normAutofit/>
          </a:bodyPr>
          <a:lstStyle/>
          <a:p>
            <a:r>
              <a:rPr lang="en-US" sz="2800" dirty="0" smtClean="0">
                <a:solidFill>
                  <a:schemeClr val="bg1"/>
                </a:solidFill>
                <a:latin typeface="Charlemagne Std" pitchFamily="50" charset="0"/>
              </a:rPr>
              <a:t>$14,807 per month</a:t>
            </a:r>
          </a:p>
          <a:p>
            <a:r>
              <a:rPr lang="en-US" sz="2800" dirty="0" smtClean="0">
                <a:solidFill>
                  <a:schemeClr val="bg1"/>
                </a:solidFill>
                <a:latin typeface="Charlemagne Std" pitchFamily="50" charset="0"/>
              </a:rPr>
              <a:t>Low- $200,000 per year</a:t>
            </a:r>
          </a:p>
          <a:p>
            <a:r>
              <a:rPr lang="en-US" sz="2800" dirty="0" smtClean="0">
                <a:solidFill>
                  <a:schemeClr val="bg1"/>
                </a:solidFill>
                <a:latin typeface="Charlemagne Std" pitchFamily="50" charset="0"/>
              </a:rPr>
              <a:t>Medium- $300,000 per year</a:t>
            </a:r>
          </a:p>
          <a:p>
            <a:r>
              <a:rPr lang="en-US" sz="2800" dirty="0" smtClean="0">
                <a:solidFill>
                  <a:schemeClr val="bg1"/>
                </a:solidFill>
                <a:latin typeface="Charlemagne Std" pitchFamily="50" charset="0"/>
              </a:rPr>
              <a:t>High-$600,000 per year</a:t>
            </a:r>
          </a:p>
          <a:p>
            <a:r>
              <a:rPr lang="en-US" sz="2800" dirty="0" smtClean="0">
                <a:solidFill>
                  <a:schemeClr val="bg1"/>
                </a:solidFill>
                <a:latin typeface="Charlemagne Std" pitchFamily="50" charset="0"/>
              </a:rPr>
              <a:t>Annual U.S salary $41,763.37</a:t>
            </a:r>
          </a:p>
          <a:p>
            <a:r>
              <a:rPr lang="en-US" sz="2800" u="sng" dirty="0" smtClean="0">
                <a:solidFill>
                  <a:srgbClr val="FFC000"/>
                </a:solidFill>
                <a:latin typeface="Charlemagne Std" pitchFamily="50" charset="0"/>
              </a:rPr>
              <a:t>Benefits</a:t>
            </a:r>
          </a:p>
          <a:p>
            <a:r>
              <a:rPr lang="en-US" sz="2800" dirty="0" smtClean="0">
                <a:solidFill>
                  <a:schemeClr val="bg1"/>
                </a:solidFill>
                <a:latin typeface="Charlemagne Std" pitchFamily="50" charset="0"/>
              </a:rPr>
              <a:t>Free, or reduced dental</a:t>
            </a:r>
          </a:p>
          <a:p>
            <a:r>
              <a:rPr lang="en-US" sz="2800" dirty="0" smtClean="0">
                <a:solidFill>
                  <a:schemeClr val="bg1"/>
                </a:solidFill>
                <a:latin typeface="Charlemagne Std" pitchFamily="50" charset="0"/>
              </a:rPr>
              <a:t>Medical insurance</a:t>
            </a:r>
          </a:p>
          <a:p>
            <a:r>
              <a:rPr lang="en-US" sz="2800" dirty="0" smtClean="0">
                <a:solidFill>
                  <a:schemeClr val="bg1"/>
                </a:solidFill>
                <a:latin typeface="Charlemagne Std" pitchFamily="50" charset="0"/>
              </a:rPr>
              <a:t>Annual 401k checks</a:t>
            </a:r>
          </a:p>
          <a:p>
            <a:r>
              <a:rPr lang="en-US" sz="2800" dirty="0" smtClean="0">
                <a:solidFill>
                  <a:schemeClr val="bg1"/>
                </a:solidFill>
                <a:latin typeface="Charlemagne Std" pitchFamily="50" charset="0"/>
              </a:rPr>
              <a:t>Paid holidays, sick days</a:t>
            </a:r>
            <a:endParaRPr lang="en-US" sz="2800" dirty="0">
              <a:solidFill>
                <a:schemeClr val="bg1"/>
              </a:solidFill>
              <a:latin typeface="Charlemagne Std" pitchFamily="50" charset="0"/>
            </a:endParaRPr>
          </a:p>
        </p:txBody>
      </p:sp>
      <p:pic>
        <p:nvPicPr>
          <p:cNvPr id="4103" name="Picture 7" descr="http://www.presentermedia.com/files/animsp/00003000/3903/money_tree_PA_md_wm.gif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79207" y="4753401"/>
            <a:ext cx="2095500" cy="2095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5" name="Picture 9" descr="http://www.presentermedia.com/files/animsp/00005000/5122/stick_figure_chasing_money_md_wm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79207" y="762000"/>
            <a:ext cx="2095500" cy="2095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C:\Documents and Settings\HOU530022\Local Settings\Temporary Internet Files\Content.IE5\Z0SNZ0YD\MC900060028[1].wm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77000" y="2895600"/>
            <a:ext cx="1815084" cy="1722730"/>
          </a:xfrm>
          <a:prstGeom prst="rect">
            <a:avLst/>
          </a:prstGeom>
          <a:noFill/>
        </p:spPr>
      </p:pic>
      <p:pic>
        <p:nvPicPr>
          <p:cNvPr id="2050" name="Picture 2" descr="C:\Documents and Settings\HOU530022\Local Settings\Temporary Internet Files\Content.IE5\SYKD02PX\MC900128565[1].wm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102498" y="5638800"/>
            <a:ext cx="2071703" cy="12192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7094292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19334" y="0"/>
            <a:ext cx="9144000" cy="838200"/>
          </a:xfrm>
          <a:solidFill>
            <a:schemeClr val="tx2"/>
          </a:solidFill>
        </p:spPr>
        <p:txBody>
          <a:bodyPr>
            <a:prstTxWarp prst="textDoubleWave1">
              <a:avLst/>
            </a:prstTxWarp>
          </a:bodyPr>
          <a:lstStyle/>
          <a:p>
            <a:r>
              <a:rPr lang="en-US" dirty="0" smtClean="0">
                <a:solidFill>
                  <a:srgbClr val="FFFF00"/>
                </a:solidFill>
                <a:latin typeface="Castellar" pitchFamily="18" charset="0"/>
              </a:rPr>
              <a:t>A</a:t>
            </a:r>
            <a:r>
              <a:rPr lang="en-US" dirty="0" smtClean="0">
                <a:solidFill>
                  <a:srgbClr val="FF0000"/>
                </a:solidFill>
                <a:latin typeface="Castellar" pitchFamily="18" charset="0"/>
              </a:rPr>
              <a:t>D</a:t>
            </a:r>
            <a:r>
              <a:rPr lang="en-US" dirty="0" smtClean="0">
                <a:solidFill>
                  <a:srgbClr val="FFFF00"/>
                </a:solidFill>
                <a:latin typeface="Castellar" pitchFamily="18" charset="0"/>
              </a:rPr>
              <a:t>V</a:t>
            </a:r>
            <a:r>
              <a:rPr lang="en-US" dirty="0" smtClean="0">
                <a:solidFill>
                  <a:srgbClr val="FF0000"/>
                </a:solidFill>
                <a:latin typeface="Castellar" pitchFamily="18" charset="0"/>
              </a:rPr>
              <a:t>A</a:t>
            </a:r>
            <a:r>
              <a:rPr lang="en-US" dirty="0" smtClean="0">
                <a:solidFill>
                  <a:srgbClr val="FFFF00"/>
                </a:solidFill>
                <a:latin typeface="Castellar" pitchFamily="18" charset="0"/>
              </a:rPr>
              <a:t>N</a:t>
            </a:r>
            <a:r>
              <a:rPr lang="en-US" dirty="0" smtClean="0">
                <a:solidFill>
                  <a:srgbClr val="FF0000"/>
                </a:solidFill>
                <a:latin typeface="Castellar" pitchFamily="18" charset="0"/>
              </a:rPr>
              <a:t>C</a:t>
            </a:r>
            <a:r>
              <a:rPr lang="en-US" dirty="0" smtClean="0">
                <a:solidFill>
                  <a:srgbClr val="FFFF00"/>
                </a:solidFill>
                <a:latin typeface="Castellar" pitchFamily="18" charset="0"/>
              </a:rPr>
              <a:t>E</a:t>
            </a:r>
            <a:r>
              <a:rPr lang="en-US" dirty="0" smtClean="0">
                <a:solidFill>
                  <a:srgbClr val="FF0000"/>
                </a:solidFill>
                <a:latin typeface="Castellar" pitchFamily="18" charset="0"/>
              </a:rPr>
              <a:t>M</a:t>
            </a:r>
            <a:r>
              <a:rPr lang="en-US" dirty="0" smtClean="0">
                <a:solidFill>
                  <a:srgbClr val="FFFF00"/>
                </a:solidFill>
                <a:latin typeface="Castellar" pitchFamily="18" charset="0"/>
              </a:rPr>
              <a:t>E</a:t>
            </a:r>
            <a:r>
              <a:rPr lang="en-US" dirty="0" smtClean="0">
                <a:solidFill>
                  <a:srgbClr val="FF0000"/>
                </a:solidFill>
                <a:latin typeface="Castellar" pitchFamily="18" charset="0"/>
              </a:rPr>
              <a:t>N</a:t>
            </a:r>
            <a:r>
              <a:rPr lang="en-US" dirty="0" smtClean="0">
                <a:solidFill>
                  <a:srgbClr val="FFFF00"/>
                </a:solidFill>
                <a:latin typeface="Castellar" pitchFamily="18" charset="0"/>
              </a:rPr>
              <a:t>T</a:t>
            </a:r>
            <a:r>
              <a:rPr lang="en-US" dirty="0" smtClean="0">
                <a:solidFill>
                  <a:srgbClr val="FF0000"/>
                </a:solidFill>
                <a:latin typeface="Castellar" pitchFamily="18" charset="0"/>
              </a:rPr>
              <a:t>S</a:t>
            </a:r>
            <a:endParaRPr lang="en-US" dirty="0">
              <a:solidFill>
                <a:srgbClr val="FF0000"/>
              </a:solidFill>
              <a:latin typeface="Castellar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-11545" y="838200"/>
            <a:ext cx="9144000" cy="6019800"/>
          </a:xfrm>
          <a:solidFill>
            <a:schemeClr val="tx1"/>
          </a:solidFill>
        </p:spPr>
        <p:txBody>
          <a:bodyPr/>
          <a:lstStyle/>
          <a:p>
            <a:r>
              <a:rPr lang="en-US" sz="2800" dirty="0" smtClean="0">
                <a:solidFill>
                  <a:schemeClr val="bg1"/>
                </a:solidFill>
                <a:latin typeface="Charlemagne Std" pitchFamily="50" charset="0"/>
              </a:rPr>
              <a:t>cash advances</a:t>
            </a:r>
          </a:p>
          <a:p>
            <a:r>
              <a:rPr lang="en-US" sz="2800" dirty="0" smtClean="0">
                <a:solidFill>
                  <a:schemeClr val="bg1"/>
                </a:solidFill>
                <a:latin typeface="Charlemagne Std" pitchFamily="50" charset="0"/>
              </a:rPr>
              <a:t>Better insurance plans</a:t>
            </a:r>
          </a:p>
          <a:p>
            <a:r>
              <a:rPr lang="en-US" sz="2800" dirty="0" smtClean="0">
                <a:solidFill>
                  <a:schemeClr val="bg1"/>
                </a:solidFill>
                <a:latin typeface="Charlemagne Std" pitchFamily="50" charset="0"/>
              </a:rPr>
              <a:t>Become a member of the American society of transplant surgeons</a:t>
            </a:r>
          </a:p>
          <a:p>
            <a:r>
              <a:rPr lang="en-US" sz="2800" dirty="0" smtClean="0">
                <a:solidFill>
                  <a:schemeClr val="bg1"/>
                </a:solidFill>
                <a:latin typeface="Charlemagne Std" pitchFamily="50" charset="0"/>
              </a:rPr>
              <a:t>Become administrators, or teachers</a:t>
            </a:r>
          </a:p>
          <a:p>
            <a:r>
              <a:rPr lang="en-US" sz="2800" dirty="0" smtClean="0">
                <a:solidFill>
                  <a:schemeClr val="bg1"/>
                </a:solidFill>
                <a:latin typeface="Charlemagne Std" pitchFamily="50" charset="0"/>
              </a:rPr>
              <a:t>Some open their own practices</a:t>
            </a:r>
          </a:p>
          <a:p>
            <a:endParaRPr lang="en-US" sz="2800" dirty="0" smtClean="0">
              <a:solidFill>
                <a:schemeClr val="bg1"/>
              </a:solidFill>
              <a:latin typeface="Charlemagne Std" pitchFamily="50" charset="0"/>
            </a:endParaRPr>
          </a:p>
          <a:p>
            <a:endParaRPr lang="en-US" dirty="0" smtClean="0">
              <a:solidFill>
                <a:schemeClr val="bg1"/>
              </a:solidFill>
            </a:endParaRPr>
          </a:p>
          <a:p>
            <a:endParaRPr lang="en-US" dirty="0" smtClean="0">
              <a:solidFill>
                <a:schemeClr val="bg1"/>
              </a:solidFill>
            </a:endParaRPr>
          </a:p>
          <a:p>
            <a:endParaRPr lang="en-US" dirty="0">
              <a:solidFill>
                <a:schemeClr val="bg1"/>
              </a:solidFill>
            </a:endParaRPr>
          </a:p>
        </p:txBody>
      </p:sp>
      <p:pic>
        <p:nvPicPr>
          <p:cNvPr id="5125" name="Picture 5" descr="http://www.presentermedia.com/files/animsp/00007000/7214/corporate_climb_up_md_wm.gif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48500" y="4500248"/>
            <a:ext cx="2095500" cy="2095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6" name="Picture 2" descr="CashAdvanceSelector.com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36267" y="4754877"/>
            <a:ext cx="1426464" cy="1828800"/>
          </a:xfrm>
          <a:prstGeom prst="rect">
            <a:avLst/>
          </a:prstGeom>
          <a:noFill/>
        </p:spPr>
      </p:pic>
      <p:pic>
        <p:nvPicPr>
          <p:cNvPr id="1026" name="Picture 2" descr="http://i.investopedia.com/inv/topics/images/insurance-lrg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4114800"/>
            <a:ext cx="2714625" cy="2476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892049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14400"/>
          </a:xfrm>
          <a:solidFill>
            <a:srgbClr val="C00000"/>
          </a:solidFill>
        </p:spPr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FFFF00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</a:effectLst>
                <a:latin typeface="Castellar" pitchFamily="18" charset="0"/>
              </a:rPr>
              <a:t>D</a:t>
            </a:r>
            <a:r>
              <a:rPr lang="en-US" dirty="0" smtClean="0">
                <a:solidFill>
                  <a:schemeClr val="bg1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</a:effectLst>
                <a:latin typeface="Castellar" pitchFamily="18" charset="0"/>
              </a:rPr>
              <a:t>E</a:t>
            </a:r>
            <a:r>
              <a:rPr lang="en-US" dirty="0" smtClean="0">
                <a:solidFill>
                  <a:srgbClr val="FFFF00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</a:effectLst>
                <a:latin typeface="Castellar" pitchFamily="18" charset="0"/>
              </a:rPr>
              <a:t>S</a:t>
            </a:r>
            <a:r>
              <a:rPr lang="en-US" dirty="0" smtClean="0">
                <a:solidFill>
                  <a:schemeClr val="bg1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</a:effectLst>
                <a:latin typeface="Castellar" pitchFamily="18" charset="0"/>
              </a:rPr>
              <a:t>I</a:t>
            </a:r>
            <a:r>
              <a:rPr lang="en-US" dirty="0" smtClean="0">
                <a:solidFill>
                  <a:srgbClr val="FFFF00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</a:effectLst>
                <a:latin typeface="Castellar" pitchFamily="18" charset="0"/>
              </a:rPr>
              <a:t>R</a:t>
            </a:r>
            <a:r>
              <a:rPr lang="en-US" dirty="0" smtClean="0">
                <a:solidFill>
                  <a:schemeClr val="bg1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</a:effectLst>
                <a:latin typeface="Castellar" pitchFamily="18" charset="0"/>
              </a:rPr>
              <a:t>A</a:t>
            </a:r>
            <a:r>
              <a:rPr lang="en-US" dirty="0" smtClean="0">
                <a:solidFill>
                  <a:srgbClr val="FFFF00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</a:effectLst>
                <a:latin typeface="Castellar" pitchFamily="18" charset="0"/>
              </a:rPr>
              <a:t>B</a:t>
            </a:r>
            <a:r>
              <a:rPr lang="en-US" dirty="0" smtClean="0">
                <a:solidFill>
                  <a:schemeClr val="bg1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</a:effectLst>
                <a:latin typeface="Castellar" pitchFamily="18" charset="0"/>
              </a:rPr>
              <a:t>L</a:t>
            </a:r>
            <a:r>
              <a:rPr lang="en-US" dirty="0" smtClean="0">
                <a:solidFill>
                  <a:srgbClr val="FFFF00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</a:effectLst>
                <a:latin typeface="Castellar" pitchFamily="18" charset="0"/>
              </a:rPr>
              <a:t>E</a:t>
            </a:r>
            <a:r>
              <a:rPr lang="en-US" dirty="0" smtClean="0">
                <a:solidFill>
                  <a:schemeClr val="bg1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</a:effectLst>
                <a:latin typeface="Castellar" pitchFamily="18" charset="0"/>
              </a:rPr>
              <a:t> C</a:t>
            </a:r>
            <a:r>
              <a:rPr lang="en-US" dirty="0" smtClean="0">
                <a:solidFill>
                  <a:srgbClr val="FFFF00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</a:effectLst>
                <a:latin typeface="Castellar" pitchFamily="18" charset="0"/>
              </a:rPr>
              <a:t>H</a:t>
            </a:r>
            <a:r>
              <a:rPr lang="en-US" dirty="0" smtClean="0">
                <a:solidFill>
                  <a:schemeClr val="bg1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</a:effectLst>
                <a:latin typeface="Castellar" pitchFamily="18" charset="0"/>
              </a:rPr>
              <a:t>A</a:t>
            </a:r>
            <a:r>
              <a:rPr lang="en-US" dirty="0" smtClean="0">
                <a:solidFill>
                  <a:srgbClr val="FFFF00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</a:effectLst>
                <a:latin typeface="Castellar" pitchFamily="18" charset="0"/>
              </a:rPr>
              <a:t>R</a:t>
            </a:r>
            <a:r>
              <a:rPr lang="en-US" dirty="0" smtClean="0">
                <a:solidFill>
                  <a:schemeClr val="bg1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</a:effectLst>
                <a:latin typeface="Castellar" pitchFamily="18" charset="0"/>
              </a:rPr>
              <a:t>A</a:t>
            </a:r>
            <a:r>
              <a:rPr lang="en-US" dirty="0" smtClean="0">
                <a:solidFill>
                  <a:srgbClr val="FFFF00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</a:effectLst>
                <a:latin typeface="Castellar" pitchFamily="18" charset="0"/>
              </a:rPr>
              <a:t>C</a:t>
            </a:r>
            <a:r>
              <a:rPr lang="en-US" dirty="0" smtClean="0">
                <a:solidFill>
                  <a:schemeClr val="bg1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</a:effectLst>
                <a:latin typeface="Castellar" pitchFamily="18" charset="0"/>
              </a:rPr>
              <a:t>T</a:t>
            </a:r>
            <a:r>
              <a:rPr lang="en-US" dirty="0" smtClean="0">
                <a:solidFill>
                  <a:srgbClr val="FFFF00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</a:effectLst>
                <a:latin typeface="Castellar" pitchFamily="18" charset="0"/>
              </a:rPr>
              <a:t>E</a:t>
            </a:r>
            <a:r>
              <a:rPr lang="en-US" dirty="0" smtClean="0">
                <a:solidFill>
                  <a:schemeClr val="bg1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</a:effectLst>
                <a:latin typeface="Castellar" pitchFamily="18" charset="0"/>
              </a:rPr>
              <a:t>R</a:t>
            </a:r>
            <a:r>
              <a:rPr lang="en-US" dirty="0" smtClean="0">
                <a:solidFill>
                  <a:srgbClr val="FFFF00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</a:effectLst>
                <a:latin typeface="Castellar" pitchFamily="18" charset="0"/>
              </a:rPr>
              <a:t>I</a:t>
            </a:r>
            <a:r>
              <a:rPr lang="en-US" dirty="0" smtClean="0">
                <a:solidFill>
                  <a:schemeClr val="bg1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</a:effectLst>
                <a:latin typeface="Castellar" pitchFamily="18" charset="0"/>
              </a:rPr>
              <a:t>S</a:t>
            </a:r>
            <a:r>
              <a:rPr lang="en-US" dirty="0" smtClean="0">
                <a:solidFill>
                  <a:srgbClr val="FFFF00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</a:effectLst>
                <a:latin typeface="Castellar" pitchFamily="18" charset="0"/>
              </a:rPr>
              <a:t>T</a:t>
            </a:r>
            <a:r>
              <a:rPr lang="en-US" dirty="0" smtClean="0">
                <a:solidFill>
                  <a:schemeClr val="bg1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</a:effectLst>
                <a:latin typeface="Castellar" pitchFamily="18" charset="0"/>
              </a:rPr>
              <a:t>I</a:t>
            </a:r>
            <a:r>
              <a:rPr lang="en-US" dirty="0" smtClean="0">
                <a:solidFill>
                  <a:srgbClr val="FFFF00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</a:effectLst>
                <a:latin typeface="Castellar" pitchFamily="18" charset="0"/>
              </a:rPr>
              <a:t>C</a:t>
            </a:r>
            <a:r>
              <a:rPr lang="en-US" dirty="0" smtClean="0">
                <a:solidFill>
                  <a:schemeClr val="bg1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</a:effectLst>
                <a:latin typeface="Castellar" pitchFamily="18" charset="0"/>
              </a:rPr>
              <a:t>S </a:t>
            </a:r>
            <a:endParaRPr lang="en-US" dirty="0">
              <a:solidFill>
                <a:schemeClr val="bg1"/>
              </a:solidFill>
              <a:effectLst>
                <a:glow rad="63500">
                  <a:schemeClr val="accent2">
                    <a:satMod val="175000"/>
                    <a:alpha val="40000"/>
                  </a:schemeClr>
                </a:glow>
              </a:effectLst>
              <a:latin typeface="Castellar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914400"/>
            <a:ext cx="9144000" cy="5943600"/>
          </a:xfrm>
          <a:solidFill>
            <a:schemeClr val="tx1"/>
          </a:solidFill>
        </p:spPr>
        <p:txBody>
          <a:bodyPr>
            <a:normAutofit fontScale="92500" lnSpcReduction="10000"/>
          </a:bodyPr>
          <a:lstStyle/>
          <a:p>
            <a:r>
              <a:rPr lang="en-US" dirty="0" smtClean="0">
                <a:solidFill>
                  <a:schemeClr val="bg1"/>
                </a:solidFill>
                <a:latin typeface="Charlemagne Std" pitchFamily="50" charset="0"/>
              </a:rPr>
              <a:t>Must have doctoral degree </a:t>
            </a:r>
          </a:p>
          <a:p>
            <a:r>
              <a:rPr lang="en-US" dirty="0" smtClean="0">
                <a:solidFill>
                  <a:schemeClr val="bg1"/>
                </a:solidFill>
                <a:latin typeface="Charlemagne Std" pitchFamily="50" charset="0"/>
              </a:rPr>
              <a:t>Need to be able to be on call 24/7</a:t>
            </a:r>
          </a:p>
          <a:p>
            <a:r>
              <a:rPr lang="en-US" dirty="0" smtClean="0">
                <a:solidFill>
                  <a:schemeClr val="bg1"/>
                </a:solidFill>
                <a:latin typeface="Charlemagne Std" pitchFamily="50" charset="0"/>
              </a:rPr>
              <a:t>Most be able to endure the stresses of transplanting organs</a:t>
            </a:r>
          </a:p>
          <a:p>
            <a:r>
              <a:rPr lang="en-US" dirty="0" smtClean="0">
                <a:solidFill>
                  <a:schemeClr val="bg1"/>
                </a:solidFill>
                <a:latin typeface="Charlemagne Std" pitchFamily="50" charset="0"/>
              </a:rPr>
              <a:t>Need to make sure that life and work don’t get mixed</a:t>
            </a:r>
          </a:p>
          <a:p>
            <a:r>
              <a:rPr lang="en-US" dirty="0" smtClean="0">
                <a:solidFill>
                  <a:schemeClr val="bg1"/>
                </a:solidFill>
                <a:latin typeface="Charlemagne Std" pitchFamily="50" charset="0"/>
              </a:rPr>
              <a:t>Need to work hard everyday</a:t>
            </a:r>
          </a:p>
          <a:p>
            <a:r>
              <a:rPr lang="en-US" dirty="0" smtClean="0">
                <a:solidFill>
                  <a:schemeClr val="bg1"/>
                </a:solidFill>
                <a:latin typeface="Charlemagne Std" pitchFamily="50" charset="0"/>
              </a:rPr>
              <a:t>Have to over come many obstacles</a:t>
            </a:r>
          </a:p>
          <a:p>
            <a:endParaRPr lang="en-US" dirty="0" smtClean="0">
              <a:solidFill>
                <a:schemeClr val="bg1"/>
              </a:solidFill>
              <a:latin typeface="Charlemagne Std" pitchFamily="50" charset="0"/>
            </a:endParaRPr>
          </a:p>
          <a:p>
            <a:endParaRPr lang="en-US" dirty="0" smtClean="0">
              <a:solidFill>
                <a:schemeClr val="bg1"/>
              </a:solidFill>
            </a:endParaRPr>
          </a:p>
          <a:p>
            <a:endParaRPr lang="en-US" dirty="0" smtClean="0">
              <a:solidFill>
                <a:schemeClr val="bg1"/>
              </a:solidFill>
            </a:endParaRPr>
          </a:p>
          <a:p>
            <a:pPr marL="0" indent="0">
              <a:buNone/>
            </a:pPr>
            <a:r>
              <a:rPr lang="en-US" dirty="0">
                <a:solidFill>
                  <a:schemeClr val="bg1"/>
                </a:solidFill>
              </a:rPr>
              <a:t> </a:t>
            </a:r>
          </a:p>
        </p:txBody>
      </p:sp>
      <p:pic>
        <p:nvPicPr>
          <p:cNvPr id="2050" name="Picture 2" descr="http://www.hydromat.com/hydromat_25/system/images/service/24-7-logo.gi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4799" y="5562601"/>
            <a:ext cx="2417530" cy="1295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://t1.gstatic.com/images?q=tbn:ANd9GcR67c2sz_0RFN5fS0Wn1fiODe-fJLtSC0FKgKgwaxat9Aqdr0yB--NYPDhh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5168" y="5334000"/>
            <a:ext cx="2016368" cy="152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8" name="Picture 2" descr="http://www.presentermedia.com/files/animsp/00006000/6531/over_eating_on_couch_anim_md_wm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981200" y="4762500"/>
            <a:ext cx="2095500" cy="2095500"/>
          </a:xfrm>
          <a:prstGeom prst="rect">
            <a:avLst/>
          </a:prstGeom>
          <a:noFill/>
        </p:spPr>
      </p:pic>
      <p:pic>
        <p:nvPicPr>
          <p:cNvPr id="9220" name="Picture 4" descr="http://www.presentermedia.com/files/animsp/00005000/5036/stick_figure_drawing_goals_md_wm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620000" y="5334000"/>
            <a:ext cx="1524000" cy="1524000"/>
          </a:xfrm>
          <a:prstGeom prst="rect">
            <a:avLst/>
          </a:prstGeom>
          <a:noFill/>
        </p:spPr>
      </p:pic>
      <p:pic>
        <p:nvPicPr>
          <p:cNvPr id="9224" name="Picture 8" descr="Stick Figures Pulling On Door Powerpoint animation">
            <a:hlinkClick r:id="rId6"/>
          </p:cNvPr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477000" y="5810249"/>
            <a:ext cx="1047750" cy="104775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9123085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14400"/>
          </a:xfrm>
          <a:solidFill>
            <a:srgbClr val="C00000"/>
          </a:solidFill>
        </p:spPr>
        <p:txBody>
          <a:bodyPr/>
          <a:lstStyle/>
          <a:p>
            <a:r>
              <a:rPr lang="en-US" dirty="0" smtClean="0">
                <a:solidFill>
                  <a:srgbClr val="00B0F0"/>
                </a:solidFill>
                <a:effectLst>
                  <a:glow rad="228600">
                    <a:schemeClr val="tx1">
                      <a:alpha val="40000"/>
                    </a:schemeClr>
                  </a:glow>
                </a:effectLst>
                <a:latin typeface="Castellar" pitchFamily="18" charset="0"/>
              </a:rPr>
              <a:t>C</a:t>
            </a:r>
            <a:r>
              <a:rPr lang="en-US" dirty="0" smtClean="0">
                <a:solidFill>
                  <a:srgbClr val="FF0000"/>
                </a:solidFill>
                <a:effectLst>
                  <a:glow rad="228600">
                    <a:schemeClr val="tx1">
                      <a:alpha val="40000"/>
                    </a:schemeClr>
                  </a:glow>
                </a:effectLst>
                <a:latin typeface="Castellar" pitchFamily="18" charset="0"/>
              </a:rPr>
              <a:t>O</a:t>
            </a:r>
            <a:r>
              <a:rPr lang="en-US" dirty="0" smtClean="0">
                <a:solidFill>
                  <a:srgbClr val="00B0F0"/>
                </a:solidFill>
                <a:effectLst>
                  <a:glow rad="228600">
                    <a:schemeClr val="tx1">
                      <a:alpha val="40000"/>
                    </a:schemeClr>
                  </a:glow>
                </a:effectLst>
                <a:latin typeface="Castellar" pitchFamily="18" charset="0"/>
              </a:rPr>
              <a:t>N</a:t>
            </a:r>
            <a:r>
              <a:rPr lang="en-US" dirty="0" smtClean="0">
                <a:solidFill>
                  <a:srgbClr val="FF0000"/>
                </a:solidFill>
                <a:effectLst>
                  <a:glow rad="228600">
                    <a:schemeClr val="tx1">
                      <a:alpha val="40000"/>
                    </a:schemeClr>
                  </a:glow>
                </a:effectLst>
                <a:latin typeface="Castellar" pitchFamily="18" charset="0"/>
              </a:rPr>
              <a:t>C</a:t>
            </a:r>
            <a:r>
              <a:rPr lang="en-US" dirty="0" smtClean="0">
                <a:solidFill>
                  <a:srgbClr val="00B0F0"/>
                </a:solidFill>
                <a:effectLst>
                  <a:glow rad="228600">
                    <a:schemeClr val="tx1">
                      <a:alpha val="40000"/>
                    </a:schemeClr>
                  </a:glow>
                </a:effectLst>
                <a:latin typeface="Castellar" pitchFamily="18" charset="0"/>
              </a:rPr>
              <a:t>L</a:t>
            </a:r>
            <a:r>
              <a:rPr lang="en-US" dirty="0" smtClean="0">
                <a:solidFill>
                  <a:srgbClr val="FF0000"/>
                </a:solidFill>
                <a:effectLst>
                  <a:glow rad="228600">
                    <a:schemeClr val="tx1">
                      <a:alpha val="40000"/>
                    </a:schemeClr>
                  </a:glow>
                </a:effectLst>
                <a:latin typeface="Castellar" pitchFamily="18" charset="0"/>
              </a:rPr>
              <a:t>U</a:t>
            </a:r>
            <a:r>
              <a:rPr lang="en-US" dirty="0" smtClean="0">
                <a:solidFill>
                  <a:srgbClr val="00B0F0"/>
                </a:solidFill>
                <a:effectLst>
                  <a:glow rad="228600">
                    <a:schemeClr val="tx1">
                      <a:alpha val="40000"/>
                    </a:schemeClr>
                  </a:glow>
                </a:effectLst>
                <a:latin typeface="Castellar" pitchFamily="18" charset="0"/>
              </a:rPr>
              <a:t>S</a:t>
            </a:r>
            <a:r>
              <a:rPr lang="en-US" dirty="0" smtClean="0">
                <a:solidFill>
                  <a:srgbClr val="FF0000"/>
                </a:solidFill>
                <a:effectLst>
                  <a:glow rad="228600">
                    <a:schemeClr val="tx1">
                      <a:alpha val="40000"/>
                    </a:schemeClr>
                  </a:glow>
                </a:effectLst>
                <a:latin typeface="Castellar" pitchFamily="18" charset="0"/>
              </a:rPr>
              <a:t>I</a:t>
            </a:r>
            <a:r>
              <a:rPr lang="en-US" dirty="0" smtClean="0">
                <a:solidFill>
                  <a:srgbClr val="00B0F0"/>
                </a:solidFill>
                <a:effectLst>
                  <a:glow rad="228600">
                    <a:schemeClr val="tx1">
                      <a:alpha val="40000"/>
                    </a:schemeClr>
                  </a:glow>
                </a:effectLst>
                <a:latin typeface="Castellar" pitchFamily="18" charset="0"/>
              </a:rPr>
              <a:t>O</a:t>
            </a:r>
            <a:r>
              <a:rPr lang="en-US" dirty="0" smtClean="0">
                <a:solidFill>
                  <a:srgbClr val="FF0000"/>
                </a:solidFill>
                <a:effectLst>
                  <a:glow rad="228600">
                    <a:schemeClr val="tx1">
                      <a:alpha val="40000"/>
                    </a:schemeClr>
                  </a:glow>
                </a:effectLst>
                <a:latin typeface="Castellar" pitchFamily="18" charset="0"/>
              </a:rPr>
              <a:t>N</a:t>
            </a:r>
            <a:r>
              <a:rPr lang="en-US" dirty="0" smtClean="0"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 </a:t>
            </a:r>
            <a:endParaRPr lang="en-US" dirty="0">
              <a:effectLst>
                <a:glow rad="228600">
                  <a:schemeClr val="accent6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914400"/>
            <a:ext cx="9144000" cy="5943600"/>
          </a:xfrm>
          <a:solidFill>
            <a:schemeClr val="tx1"/>
          </a:solidFill>
        </p:spPr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en-US" sz="2800" dirty="0" smtClean="0">
                <a:solidFill>
                  <a:schemeClr val="bg1"/>
                </a:solidFill>
                <a:latin typeface="Charlemagne Std" pitchFamily="50" charset="0"/>
              </a:rPr>
              <a:t>Working alone 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800" dirty="0" smtClean="0">
                <a:solidFill>
                  <a:schemeClr val="bg1"/>
                </a:solidFill>
                <a:latin typeface="Charlemagne Std" pitchFamily="50" charset="0"/>
              </a:rPr>
              <a:t>Get things done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800" dirty="0" smtClean="0">
                <a:solidFill>
                  <a:schemeClr val="bg1"/>
                </a:solidFill>
                <a:latin typeface="Charlemagne Std" pitchFamily="50" charset="0"/>
              </a:rPr>
              <a:t>Focused on a job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800" dirty="0" smtClean="0">
                <a:solidFill>
                  <a:schemeClr val="bg1"/>
                </a:solidFill>
                <a:latin typeface="Charlemagne Std" pitchFamily="50" charset="0"/>
              </a:rPr>
              <a:t>Good in high stress positions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800" dirty="0" smtClean="0">
                <a:solidFill>
                  <a:schemeClr val="bg1"/>
                </a:solidFill>
                <a:latin typeface="Charlemagne Std" pitchFamily="50" charset="0"/>
              </a:rPr>
              <a:t>Good at planning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800" dirty="0" smtClean="0">
                <a:solidFill>
                  <a:schemeClr val="bg1"/>
                </a:solidFill>
                <a:latin typeface="Charlemagne Std" pitchFamily="50" charset="0"/>
              </a:rPr>
              <a:t>Great at keeping records</a:t>
            </a:r>
          </a:p>
          <a:p>
            <a:pPr marL="0" indent="0">
              <a:buNone/>
            </a:pPr>
            <a:endParaRPr lang="en-US" sz="2800" u="sng" dirty="0" smtClean="0">
              <a:solidFill>
                <a:schemeClr val="bg1"/>
              </a:solidFill>
              <a:latin typeface="Charlemagne Std" pitchFamily="50" charset="0"/>
            </a:endParaRPr>
          </a:p>
          <a:p>
            <a:pPr marL="0" indent="0">
              <a:buNone/>
            </a:pPr>
            <a:endParaRPr lang="en-US" u="sng" dirty="0" smtClean="0">
              <a:solidFill>
                <a:schemeClr val="bg1"/>
              </a:solidFill>
            </a:endParaRPr>
          </a:p>
          <a:p>
            <a:pPr marL="0" indent="0">
              <a:buNone/>
            </a:pPr>
            <a:endParaRPr lang="en-US" dirty="0" smtClean="0">
              <a:solidFill>
                <a:schemeClr val="bg1"/>
              </a:solidFill>
            </a:endParaRPr>
          </a:p>
        </p:txBody>
      </p:sp>
      <p:pic>
        <p:nvPicPr>
          <p:cNvPr id="4098" name="Picture 2" descr="http://1.bp.blogspot.com/-AFsvJWMq2Po/TY9cn14sprI/AAAAAAAAA-Q/k_dFDxTkWwc/s1600/fc9conclusion_imagen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0800" y="3413126"/>
            <a:ext cx="2755271" cy="2178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C:\Documents and Settings\HOU530022\Local Settings\Temporary Internet Files\Content.IE5\SYKD02PX\MM900040998[1]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91000" y="5257800"/>
            <a:ext cx="2300288" cy="1600200"/>
          </a:xfrm>
          <a:prstGeom prst="rect">
            <a:avLst/>
          </a:prstGeom>
          <a:noFill/>
        </p:spPr>
      </p:pic>
      <p:pic>
        <p:nvPicPr>
          <p:cNvPr id="1030" name="Picture 6" descr="C:\Documents and Settings\HOU530022\Local Settings\Temporary Internet Files\Content.IE5\Y17Y2V34\MP900305694[1]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90600" y="4663440"/>
            <a:ext cx="2213002" cy="219456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32398952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Civic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242</TotalTime>
  <Words>408</Words>
  <Application>Microsoft Office PowerPoint</Application>
  <PresentationFormat>On-screen Show (4:3)</PresentationFormat>
  <Paragraphs>81</Paragraphs>
  <Slides>11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Office Theme</vt:lpstr>
      <vt:lpstr>PowerPoint Presentation</vt:lpstr>
      <vt:lpstr>TASKS/RESPONSIBILITIES </vt:lpstr>
      <vt:lpstr>EDUCATION </vt:lpstr>
      <vt:lpstr>OBTAINING SCHOOLING </vt:lpstr>
      <vt:lpstr>WORKING CONDITIONS</vt:lpstr>
      <vt:lpstr>SALARY</vt:lpstr>
      <vt:lpstr>ADVANCEMENTS</vt:lpstr>
      <vt:lpstr>DESIRABLE CHARACTERISTICS </vt:lpstr>
      <vt:lpstr>CONCLUSION </vt:lpstr>
      <vt:lpstr>BIBLIOGRAPHY</vt:lpstr>
      <vt:lpstr>QUESTIONS</vt:lpstr>
    </vt:vector>
  </TitlesOfParts>
  <Company>Appleton Area School District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TRANSPLANT SURGEON </dc:title>
  <dc:creator>HOULTON, BENJAMIN</dc:creator>
  <cp:lastModifiedBy>HOULTON, BENJAMIN</cp:lastModifiedBy>
  <cp:revision>26</cp:revision>
  <dcterms:created xsi:type="dcterms:W3CDTF">2012-01-06T13:32:24Z</dcterms:created>
  <dcterms:modified xsi:type="dcterms:W3CDTF">2012-01-11T17:18:17Z</dcterms:modified>
</cp:coreProperties>
</file>