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3" r:id="rId3"/>
    <p:sldId id="264" r:id="rId4"/>
    <p:sldId id="259" r:id="rId5"/>
    <p:sldId id="260" r:id="rId6"/>
    <p:sldId id="261" r:id="rId7"/>
    <p:sldId id="262" r:id="rId8"/>
    <p:sldId id="265" r:id="rId9"/>
    <p:sldId id="266" r:id="rId10"/>
    <p:sldId id="270" r:id="rId11"/>
    <p:sldId id="267" r:id="rId12"/>
    <p:sldId id="268" r:id="rId13"/>
    <p:sldId id="269" r:id="rId14"/>
    <p:sldId id="271" r:id="rId15"/>
    <p:sldId id="272"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522"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D39ED83-E8A3-4691-A411-816B8847B853}" type="datetimeFigureOut">
              <a:rPr lang="en-US" smtClean="0"/>
              <a:pPr/>
              <a:t>2/14/2012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6E8E5E6-163F-44A3-A2D1-A47BC80552FF}" type="slidenum">
              <a:rPr lang="en-US" smtClean="0"/>
              <a:pPr/>
              <a:t>‹#›</a:t>
            </a:fld>
            <a:endParaRPr lang="en-US" dirty="0"/>
          </a:p>
        </p:txBody>
      </p:sp>
    </p:spTree>
    <p:extLst>
      <p:ext uri="{BB962C8B-B14F-4D97-AF65-F5344CB8AC3E}">
        <p14:creationId xmlns:p14="http://schemas.microsoft.com/office/powerpoint/2010/main" val="6380840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D39ED83-E8A3-4691-A411-816B8847B853}" type="datetimeFigureOut">
              <a:rPr lang="en-US" smtClean="0"/>
              <a:pPr/>
              <a:t>2/14/2012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6E8E5E6-163F-44A3-A2D1-A47BC80552FF}" type="slidenum">
              <a:rPr lang="en-US" smtClean="0"/>
              <a:pPr/>
              <a:t>‹#›</a:t>
            </a:fld>
            <a:endParaRPr lang="en-US" dirty="0"/>
          </a:p>
        </p:txBody>
      </p:sp>
    </p:spTree>
    <p:extLst>
      <p:ext uri="{BB962C8B-B14F-4D97-AF65-F5344CB8AC3E}">
        <p14:creationId xmlns:p14="http://schemas.microsoft.com/office/powerpoint/2010/main" val="40927085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D39ED83-E8A3-4691-A411-816B8847B853}" type="datetimeFigureOut">
              <a:rPr lang="en-US" smtClean="0"/>
              <a:pPr/>
              <a:t>2/14/2012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6E8E5E6-163F-44A3-A2D1-A47BC80552FF}" type="slidenum">
              <a:rPr lang="en-US" smtClean="0"/>
              <a:pPr/>
              <a:t>‹#›</a:t>
            </a:fld>
            <a:endParaRPr lang="en-US" dirty="0"/>
          </a:p>
        </p:txBody>
      </p:sp>
    </p:spTree>
    <p:extLst>
      <p:ext uri="{BB962C8B-B14F-4D97-AF65-F5344CB8AC3E}">
        <p14:creationId xmlns:p14="http://schemas.microsoft.com/office/powerpoint/2010/main" val="25259440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D39ED83-E8A3-4691-A411-816B8847B853}" type="datetimeFigureOut">
              <a:rPr lang="en-US" smtClean="0"/>
              <a:pPr/>
              <a:t>2/14/2012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6E8E5E6-163F-44A3-A2D1-A47BC80552FF}" type="slidenum">
              <a:rPr lang="en-US" smtClean="0"/>
              <a:pPr/>
              <a:t>‹#›</a:t>
            </a:fld>
            <a:endParaRPr lang="en-US" dirty="0"/>
          </a:p>
        </p:txBody>
      </p:sp>
    </p:spTree>
    <p:extLst>
      <p:ext uri="{BB962C8B-B14F-4D97-AF65-F5344CB8AC3E}">
        <p14:creationId xmlns:p14="http://schemas.microsoft.com/office/powerpoint/2010/main" val="28371048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D39ED83-E8A3-4691-A411-816B8847B853}" type="datetimeFigureOut">
              <a:rPr lang="en-US" smtClean="0"/>
              <a:pPr/>
              <a:t>2/14/2012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6E8E5E6-163F-44A3-A2D1-A47BC80552FF}" type="slidenum">
              <a:rPr lang="en-US" smtClean="0"/>
              <a:pPr/>
              <a:t>‹#›</a:t>
            </a:fld>
            <a:endParaRPr lang="en-US" dirty="0"/>
          </a:p>
        </p:txBody>
      </p:sp>
    </p:spTree>
    <p:extLst>
      <p:ext uri="{BB962C8B-B14F-4D97-AF65-F5344CB8AC3E}">
        <p14:creationId xmlns:p14="http://schemas.microsoft.com/office/powerpoint/2010/main" val="20171688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D39ED83-E8A3-4691-A411-816B8847B853}" type="datetimeFigureOut">
              <a:rPr lang="en-US" smtClean="0"/>
              <a:pPr/>
              <a:t>2/14/2012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6E8E5E6-163F-44A3-A2D1-A47BC80552FF}" type="slidenum">
              <a:rPr lang="en-US" smtClean="0"/>
              <a:pPr/>
              <a:t>‹#›</a:t>
            </a:fld>
            <a:endParaRPr lang="en-US" dirty="0"/>
          </a:p>
        </p:txBody>
      </p:sp>
    </p:spTree>
    <p:extLst>
      <p:ext uri="{BB962C8B-B14F-4D97-AF65-F5344CB8AC3E}">
        <p14:creationId xmlns:p14="http://schemas.microsoft.com/office/powerpoint/2010/main" val="38063797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D39ED83-E8A3-4691-A411-816B8847B853}" type="datetimeFigureOut">
              <a:rPr lang="en-US" smtClean="0"/>
              <a:pPr/>
              <a:t>2/14/2012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6E8E5E6-163F-44A3-A2D1-A47BC80552FF}" type="slidenum">
              <a:rPr lang="en-US" smtClean="0"/>
              <a:pPr/>
              <a:t>‹#›</a:t>
            </a:fld>
            <a:endParaRPr lang="en-US" dirty="0"/>
          </a:p>
        </p:txBody>
      </p:sp>
    </p:spTree>
    <p:extLst>
      <p:ext uri="{BB962C8B-B14F-4D97-AF65-F5344CB8AC3E}">
        <p14:creationId xmlns:p14="http://schemas.microsoft.com/office/powerpoint/2010/main" val="2554984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D39ED83-E8A3-4691-A411-816B8847B853}" type="datetimeFigureOut">
              <a:rPr lang="en-US" smtClean="0"/>
              <a:pPr/>
              <a:t>2/14/2012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6E8E5E6-163F-44A3-A2D1-A47BC80552FF}" type="slidenum">
              <a:rPr lang="en-US" smtClean="0"/>
              <a:pPr/>
              <a:t>‹#›</a:t>
            </a:fld>
            <a:endParaRPr lang="en-US" dirty="0"/>
          </a:p>
        </p:txBody>
      </p:sp>
    </p:spTree>
    <p:extLst>
      <p:ext uri="{BB962C8B-B14F-4D97-AF65-F5344CB8AC3E}">
        <p14:creationId xmlns:p14="http://schemas.microsoft.com/office/powerpoint/2010/main" val="14768613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39ED83-E8A3-4691-A411-816B8847B853}" type="datetimeFigureOut">
              <a:rPr lang="en-US" smtClean="0"/>
              <a:pPr/>
              <a:t>2/14/2012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6E8E5E6-163F-44A3-A2D1-A47BC80552FF}" type="slidenum">
              <a:rPr lang="en-US" smtClean="0"/>
              <a:pPr/>
              <a:t>‹#›</a:t>
            </a:fld>
            <a:endParaRPr lang="en-US" dirty="0"/>
          </a:p>
        </p:txBody>
      </p:sp>
    </p:spTree>
    <p:extLst>
      <p:ext uri="{BB962C8B-B14F-4D97-AF65-F5344CB8AC3E}">
        <p14:creationId xmlns:p14="http://schemas.microsoft.com/office/powerpoint/2010/main" val="33054211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39ED83-E8A3-4691-A411-816B8847B853}" type="datetimeFigureOut">
              <a:rPr lang="en-US" smtClean="0"/>
              <a:pPr/>
              <a:t>2/14/2012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6E8E5E6-163F-44A3-A2D1-A47BC80552FF}" type="slidenum">
              <a:rPr lang="en-US" smtClean="0"/>
              <a:pPr/>
              <a:t>‹#›</a:t>
            </a:fld>
            <a:endParaRPr lang="en-US" dirty="0"/>
          </a:p>
        </p:txBody>
      </p:sp>
    </p:spTree>
    <p:extLst>
      <p:ext uri="{BB962C8B-B14F-4D97-AF65-F5344CB8AC3E}">
        <p14:creationId xmlns:p14="http://schemas.microsoft.com/office/powerpoint/2010/main" val="33676651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39ED83-E8A3-4691-A411-816B8847B853}" type="datetimeFigureOut">
              <a:rPr lang="en-US" smtClean="0"/>
              <a:pPr/>
              <a:t>2/14/2012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6E8E5E6-163F-44A3-A2D1-A47BC80552FF}" type="slidenum">
              <a:rPr lang="en-US" smtClean="0"/>
              <a:pPr/>
              <a:t>‹#›</a:t>
            </a:fld>
            <a:endParaRPr lang="en-US" dirty="0"/>
          </a:p>
        </p:txBody>
      </p:sp>
    </p:spTree>
    <p:extLst>
      <p:ext uri="{BB962C8B-B14F-4D97-AF65-F5344CB8AC3E}">
        <p14:creationId xmlns:p14="http://schemas.microsoft.com/office/powerpoint/2010/main" val="13413091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39ED83-E8A3-4691-A411-816B8847B853}" type="datetimeFigureOut">
              <a:rPr lang="en-US" smtClean="0"/>
              <a:pPr/>
              <a:t>2/14/2012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E8E5E6-163F-44A3-A2D1-A47BC80552FF}" type="slidenum">
              <a:rPr lang="en-US" smtClean="0"/>
              <a:pPr/>
              <a:t>‹#›</a:t>
            </a:fld>
            <a:endParaRPr lang="en-US" dirty="0"/>
          </a:p>
        </p:txBody>
      </p:sp>
    </p:spTree>
    <p:extLst>
      <p:ext uri="{BB962C8B-B14F-4D97-AF65-F5344CB8AC3E}">
        <p14:creationId xmlns:p14="http://schemas.microsoft.com/office/powerpoint/2010/main" val="35801809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cite_note-136"/><Relationship Id="rId13" Type="http://schemas.openxmlformats.org/officeDocument/2006/relationships/hyperlink" Target="http://en.wikipedia.org/wiki/480p" TargetMode="External"/><Relationship Id="rId18" Type="http://schemas.openxmlformats.org/officeDocument/2006/relationships/hyperlink" Target="http://en.wikipedia.org/wiki/Anamorphic_widescreen" TargetMode="External"/><Relationship Id="rId3" Type="http://schemas.openxmlformats.org/officeDocument/2006/relationships/hyperlink" Target="#cite_note-134"/><Relationship Id="rId7" Type="http://schemas.openxmlformats.org/officeDocument/2006/relationships/hyperlink" Target="http://en.wikipedia.org/wiki/NTSC" TargetMode="External"/><Relationship Id="rId12" Type="http://schemas.openxmlformats.org/officeDocument/2006/relationships/hyperlink" Target="#cite_note-137"/><Relationship Id="rId17" Type="http://schemas.openxmlformats.org/officeDocument/2006/relationships/hyperlink" Target="http://en.wikipedia.org/wiki/Aspect_ratio_(image)" TargetMode="External"/><Relationship Id="rId2" Type="http://schemas.openxmlformats.org/officeDocument/2006/relationships/hyperlink" Target="http://en.wikipedia.org/wiki/Composite_video" TargetMode="External"/><Relationship Id="rId16" Type="http://schemas.openxmlformats.org/officeDocument/2006/relationships/hyperlink" Target="http://en.wikipedia.org/wiki/SECAM" TargetMode="External"/><Relationship Id="rId1" Type="http://schemas.openxmlformats.org/officeDocument/2006/relationships/slideLayout" Target="../slideLayouts/slideLayout2.xml"/><Relationship Id="rId6" Type="http://schemas.openxmlformats.org/officeDocument/2006/relationships/hyperlink" Target="http://en.wikipedia.org/wiki/S-Video" TargetMode="External"/><Relationship Id="rId11" Type="http://schemas.openxmlformats.org/officeDocument/2006/relationships/hyperlink" Target="http://en.wikipedia.org/wiki/PAL" TargetMode="External"/><Relationship Id="rId5" Type="http://schemas.openxmlformats.org/officeDocument/2006/relationships/hyperlink" Target="http://en.wikipedia.org/wiki/Component_video" TargetMode="External"/><Relationship Id="rId15" Type="http://schemas.openxmlformats.org/officeDocument/2006/relationships/hyperlink" Target="http://en.wikipedia.org/wiki/576i" TargetMode="External"/><Relationship Id="rId10" Type="http://schemas.openxmlformats.org/officeDocument/2006/relationships/hyperlink" Target="http://en.wikipedia.org/wiki/SCART" TargetMode="External"/><Relationship Id="rId4" Type="http://schemas.openxmlformats.org/officeDocument/2006/relationships/hyperlink" Target="http://en.wikipedia.org/wiki/YPbPr" TargetMode="External"/><Relationship Id="rId9" Type="http://schemas.openxmlformats.org/officeDocument/2006/relationships/hyperlink" Target="http://en.wikipedia.org/wiki/RGBS" TargetMode="External"/><Relationship Id="rId14" Type="http://schemas.openxmlformats.org/officeDocument/2006/relationships/hyperlink" Target="http://en.wikipedia.org/wiki/480i"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hyperlink" Target="http://en.wikipedia.org/wiki/CMOS" TargetMode="External"/><Relationship Id="rId13" Type="http://schemas.openxmlformats.org/officeDocument/2006/relationships/hyperlink" Target="http://en.wikipedia.org/wiki/Hollywood_(graphics_chip)" TargetMode="External"/><Relationship Id="rId18" Type="http://schemas.openxmlformats.org/officeDocument/2006/relationships/hyperlink" Target="http://en.wikipedia.org/wiki/Nintendo" TargetMode="External"/><Relationship Id="rId26" Type="http://schemas.openxmlformats.org/officeDocument/2006/relationships/hyperlink" Target="http://en.wikipedia.org/wiki/Bluetooth" TargetMode="External"/><Relationship Id="rId39" Type="http://schemas.openxmlformats.org/officeDocument/2006/relationships/hyperlink" Target="http://en.wikipedia.org/wiki/Office_of_Film_and_Literature_Classification_(New_Zealand)" TargetMode="External"/><Relationship Id="rId3" Type="http://schemas.openxmlformats.org/officeDocument/2006/relationships/hyperlink" Target="http://en.wikipedia.org/wiki/Central_processing_unit" TargetMode="External"/><Relationship Id="rId21" Type="http://schemas.openxmlformats.org/officeDocument/2006/relationships/hyperlink" Target="http://en.wikipedia.org/wiki/Computer_data_storage" TargetMode="External"/><Relationship Id="rId34" Type="http://schemas.openxmlformats.org/officeDocument/2006/relationships/hyperlink" Target="http://en.wikipedia.org/wiki/Local_area_network" TargetMode="External"/><Relationship Id="rId7" Type="http://schemas.openxmlformats.org/officeDocument/2006/relationships/hyperlink" Target="http://en.wikipedia.org/wiki/Silicon_on_insulator" TargetMode="External"/><Relationship Id="rId12" Type="http://schemas.openxmlformats.org/officeDocument/2006/relationships/hyperlink" Target="http://en.wikipedia.org/wiki/ATI_Technologies" TargetMode="External"/><Relationship Id="rId17" Type="http://schemas.openxmlformats.org/officeDocument/2006/relationships/hyperlink" Target="http://en.wikipedia.org/wiki/Clock_rate" TargetMode="External"/><Relationship Id="rId25" Type="http://schemas.openxmlformats.org/officeDocument/2006/relationships/hyperlink" Target="#cite_note-130"/><Relationship Id="rId33" Type="http://schemas.openxmlformats.org/officeDocument/2006/relationships/hyperlink" Target="http://en.wikipedia.org/wiki/Ethernet" TargetMode="External"/><Relationship Id="rId38" Type="http://schemas.openxmlformats.org/officeDocument/2006/relationships/hyperlink" Target="http://en.wikipedia.org/wiki/Australian_Classification_Board" TargetMode="External"/><Relationship Id="rId2" Type="http://schemas.openxmlformats.org/officeDocument/2006/relationships/image" Target="../media/image3.png"/><Relationship Id="rId16" Type="http://schemas.openxmlformats.org/officeDocument/2006/relationships/hyperlink" Target="#ref_clock"/><Relationship Id="rId20" Type="http://schemas.openxmlformats.org/officeDocument/2006/relationships/hyperlink" Target="http://en.wikipedia.org/wiki/Megabyte" TargetMode="External"/><Relationship Id="rId29" Type="http://schemas.openxmlformats.org/officeDocument/2006/relationships/hyperlink" Target="http://en.wikipedia.org/wiki/USB" TargetMode="External"/><Relationship Id="rId41" Type="http://schemas.openxmlformats.org/officeDocument/2006/relationships/hyperlink" Target="http://en.wikipedia.org/wiki/Unterhaltungssoftware_Selbstkontrolle" TargetMode="External"/><Relationship Id="rId1" Type="http://schemas.openxmlformats.org/officeDocument/2006/relationships/slideLayout" Target="../slideLayouts/slideLayout2.xml"/><Relationship Id="rId6" Type="http://schemas.openxmlformats.org/officeDocument/2006/relationships/hyperlink" Target="http://en.wikipedia.org/wiki/90_nanometer" TargetMode="External"/><Relationship Id="rId11" Type="http://schemas.openxmlformats.org/officeDocument/2006/relationships/hyperlink" Target="http://en.wikipedia.org/wiki/Graphics_processing_unit" TargetMode="External"/><Relationship Id="rId24" Type="http://schemas.openxmlformats.org/officeDocument/2006/relationships/hyperlink" Target="#cite_note-TechOnWii-129"/><Relationship Id="rId32" Type="http://schemas.openxmlformats.org/officeDocument/2006/relationships/hyperlink" Target="http://en.wikipedia.org/wiki/Mini_USB" TargetMode="External"/><Relationship Id="rId37" Type="http://schemas.openxmlformats.org/officeDocument/2006/relationships/hyperlink" Target="http://en.wikipedia.org/wiki/Entertainment_Software_Rating_Board" TargetMode="External"/><Relationship Id="rId40" Type="http://schemas.openxmlformats.org/officeDocument/2006/relationships/hyperlink" Target="http://en.wikipedia.org/wiki/Pan_European_Game_Information" TargetMode="External"/><Relationship Id="rId5" Type="http://schemas.openxmlformats.org/officeDocument/2006/relationships/hyperlink" Target="http://en.wikipedia.org/wiki/Broadway_(microprocessor)" TargetMode="External"/><Relationship Id="rId15" Type="http://schemas.openxmlformats.org/officeDocument/2006/relationships/hyperlink" Target="#cite_note-IGNTech-127"/><Relationship Id="rId23" Type="http://schemas.openxmlformats.org/officeDocument/2006/relationships/hyperlink" Target="http://en.wikipedia.org/wiki/GDDR3" TargetMode="External"/><Relationship Id="rId28" Type="http://schemas.openxmlformats.org/officeDocument/2006/relationships/hyperlink" Target="http://en.wikipedia.org/wiki/Secure_Digital_card#SDHC" TargetMode="External"/><Relationship Id="rId36" Type="http://schemas.openxmlformats.org/officeDocument/2006/relationships/hyperlink" Target="http://en.wikipedia.org/wiki/Computer_Entertainment_Rating_Organization" TargetMode="External"/><Relationship Id="rId10" Type="http://schemas.openxmlformats.org/officeDocument/2006/relationships/hyperlink" Target="http://en.wikipedia.org/wiki/Hertz" TargetMode="External"/><Relationship Id="rId19" Type="http://schemas.openxmlformats.org/officeDocument/2006/relationships/hyperlink" Target="http://en.wikipedia.org/wiki/IBM" TargetMode="External"/><Relationship Id="rId31" Type="http://schemas.openxmlformats.org/officeDocument/2006/relationships/hyperlink" Target="http://en.wikipedia.org/wiki/Mitsumi" TargetMode="External"/><Relationship Id="rId4" Type="http://schemas.openxmlformats.org/officeDocument/2006/relationships/hyperlink" Target="http://en.wikipedia.org/wiki/PowerPC" TargetMode="External"/><Relationship Id="rId9" Type="http://schemas.openxmlformats.org/officeDocument/2006/relationships/hyperlink" Target="#endnote_clock"/><Relationship Id="rId14" Type="http://schemas.openxmlformats.org/officeDocument/2006/relationships/hyperlink" Target="#cite_note-hard_japan-128"/><Relationship Id="rId22" Type="http://schemas.openxmlformats.org/officeDocument/2006/relationships/hyperlink" Target="http://en.wikipedia.org/wiki/1T-SRAM" TargetMode="External"/><Relationship Id="rId27" Type="http://schemas.openxmlformats.org/officeDocument/2006/relationships/hyperlink" Target="http://en.wikipedia.org/wiki/Secure_Digital_card" TargetMode="External"/><Relationship Id="rId30" Type="http://schemas.openxmlformats.org/officeDocument/2006/relationships/hyperlink" Target="#cite_note-131"/><Relationship Id="rId35" Type="http://schemas.openxmlformats.org/officeDocument/2006/relationships/hyperlink" Target="http://en.wikipedia.org/wiki/British_Board_of_Film_Classificatio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457200"/>
            <a:ext cx="7772400" cy="1470025"/>
          </a:xfrm>
          <a:solidFill>
            <a:schemeClr val="bg2">
              <a:lumMod val="50000"/>
            </a:schemeClr>
          </a:solidFill>
        </p:spPr>
        <p:txBody>
          <a:bodyPr/>
          <a:lstStyle/>
          <a:p>
            <a:r>
              <a:rPr lang="en-US" dirty="0" smtClean="0"/>
              <a:t>The </a:t>
            </a:r>
            <a:r>
              <a:rPr lang="en-US" dirty="0"/>
              <a:t>M</a:t>
            </a:r>
            <a:r>
              <a:rPr lang="en-US" dirty="0" smtClean="0"/>
              <a:t>agnavox Odyssey</a:t>
            </a:r>
            <a:br>
              <a:rPr lang="en-US" dirty="0" smtClean="0"/>
            </a:br>
            <a:r>
              <a:rPr lang="en-US" dirty="0" smtClean="0"/>
              <a:t>Benjamin Houlton   </a:t>
            </a:r>
            <a:endParaRPr lang="en-US" dirty="0"/>
          </a:p>
        </p:txBody>
      </p:sp>
      <p:pic>
        <p:nvPicPr>
          <p:cNvPr id="1026" name="Picture 2" descr="http://upload.wikimedia.org/wikipedia/commons/0/0f/Magnavox-Odyssey-Console-Set.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2362200"/>
            <a:ext cx="9144001" cy="4495800"/>
          </a:xfrm>
          <a:prstGeom prst="rect">
            <a:avLst/>
          </a:prstGeom>
          <a:solidFill>
            <a:schemeClr val="tx2">
              <a:lumMod val="75000"/>
            </a:schemeClr>
          </a:solidFill>
          <a:extLst/>
        </p:spPr>
      </p:pic>
    </p:spTree>
    <p:extLst>
      <p:ext uri="{BB962C8B-B14F-4D97-AF65-F5344CB8AC3E}">
        <p14:creationId xmlns:p14="http://schemas.microsoft.com/office/powerpoint/2010/main" val="4786727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49"/>
            <a:ext cx="9144000" cy="1143000"/>
          </a:xfrm>
          <a:solidFill>
            <a:srgbClr val="7030A0"/>
          </a:solidFill>
        </p:spPr>
        <p:txBody>
          <a:bodyPr/>
          <a:lstStyle/>
          <a:p>
            <a:r>
              <a:rPr lang="en-US" dirty="0" smtClean="0"/>
              <a:t>graphics</a:t>
            </a:r>
            <a:endParaRPr lang="en-US" dirty="0"/>
          </a:p>
        </p:txBody>
      </p:sp>
      <p:sp>
        <p:nvSpPr>
          <p:cNvPr id="3" name="Content Placeholder 2"/>
          <p:cNvSpPr>
            <a:spLocks noGrp="1"/>
          </p:cNvSpPr>
          <p:nvPr>
            <p:ph idx="1"/>
          </p:nvPr>
        </p:nvSpPr>
        <p:spPr>
          <a:xfrm>
            <a:off x="0" y="1143000"/>
            <a:ext cx="9144000" cy="5715000"/>
          </a:xfrm>
          <a:solidFill>
            <a:srgbClr val="00B0F0"/>
          </a:solidFill>
        </p:spPr>
        <p:txBody>
          <a:bodyPr/>
          <a:lstStyle/>
          <a:p>
            <a:pPr>
              <a:buFont typeface="Arial"/>
              <a:buChar char="•"/>
            </a:pPr>
            <a:r>
              <a:rPr lang="en-US" dirty="0"/>
              <a:t>Custom "AV Multi Out" port supporting </a:t>
            </a:r>
            <a:r>
              <a:rPr lang="en-US" dirty="0">
                <a:hlinkClick r:id="rId2" action="ppaction://hlinkfile" tooltip="Composite video"/>
              </a:rPr>
              <a:t>composite video</a:t>
            </a:r>
            <a:r>
              <a:rPr lang="en-US" dirty="0" smtClean="0"/>
              <a:t>,</a:t>
            </a:r>
            <a:r>
              <a:rPr lang="en-US" baseline="30000" dirty="0" smtClean="0">
                <a:hlinkClick r:id="rId3" action="ppaction://hlinkfile"/>
              </a:rPr>
              <a:t>[</a:t>
            </a:r>
            <a:r>
              <a:rPr lang="en-US" dirty="0" smtClean="0">
                <a:hlinkClick r:id="rId4" action="ppaction://hlinkfile" tooltip="YPbPr"/>
              </a:rPr>
              <a:t>YP</a:t>
            </a:r>
            <a:r>
              <a:rPr lang="en-US" baseline="-25000" dirty="0" smtClean="0">
                <a:hlinkClick r:id="rId4" action="ppaction://hlinkfile" tooltip="YPbPr"/>
              </a:rPr>
              <a:t>B</a:t>
            </a:r>
            <a:r>
              <a:rPr lang="en-US" dirty="0" smtClean="0">
                <a:hlinkClick r:id="rId4" action="ppaction://hlinkfile" tooltip="YPbPr"/>
              </a:rPr>
              <a:t>P</a:t>
            </a:r>
            <a:r>
              <a:rPr lang="en-US" baseline="-25000" dirty="0" smtClean="0">
                <a:hlinkClick r:id="rId4" action="ppaction://hlinkfile" tooltip="YPbPr"/>
              </a:rPr>
              <a:t>R</a:t>
            </a:r>
            <a:r>
              <a:rPr lang="en-US" dirty="0" smtClean="0"/>
              <a:t> </a:t>
            </a:r>
            <a:r>
              <a:rPr lang="en-US" dirty="0">
                <a:hlinkClick r:id="rId5" action="ppaction://hlinkfile" tooltip="Component video"/>
              </a:rPr>
              <a:t>component </a:t>
            </a:r>
            <a:r>
              <a:rPr lang="en-US" dirty="0" smtClean="0"/>
              <a:t>video's</a:t>
            </a:r>
            <a:r>
              <a:rPr lang="en-US" dirty="0" smtClean="0">
                <a:hlinkClick r:id="rId6" action="ppaction://hlinkfile" tooltip="S-Video"/>
              </a:rPr>
              <a:t>-Video</a:t>
            </a:r>
            <a:r>
              <a:rPr lang="en-US" dirty="0" smtClean="0"/>
              <a:t> </a:t>
            </a:r>
            <a:r>
              <a:rPr lang="en-US" dirty="0"/>
              <a:t>(</a:t>
            </a:r>
            <a:r>
              <a:rPr lang="en-US" dirty="0">
                <a:hlinkClick r:id="rId7" action="ppaction://hlinkfile" tooltip="NTSC"/>
              </a:rPr>
              <a:t>NTSC</a:t>
            </a:r>
            <a:r>
              <a:rPr lang="en-US" dirty="0"/>
              <a:t> consoles only</a:t>
            </a:r>
            <a:r>
              <a:rPr lang="en-US" dirty="0" smtClean="0"/>
              <a:t>)</a:t>
            </a:r>
            <a:r>
              <a:rPr lang="en-US" baseline="30000" dirty="0" smtClean="0">
                <a:hlinkClick r:id="rId8" action="ppaction://hlinkfile"/>
              </a:rPr>
              <a:t>[</a:t>
            </a:r>
            <a:r>
              <a:rPr lang="en-US" dirty="0" smtClean="0"/>
              <a:t>and </a:t>
            </a:r>
            <a:r>
              <a:rPr lang="en-US" dirty="0">
                <a:hlinkClick r:id="rId9" action="ppaction://hlinkfile" tooltip="RGBS"/>
              </a:rPr>
              <a:t>RGB</a:t>
            </a:r>
            <a:r>
              <a:rPr lang="en-US" dirty="0"/>
              <a:t> </a:t>
            </a:r>
            <a:r>
              <a:rPr lang="en-US" dirty="0">
                <a:hlinkClick r:id="rId10" action="ppaction://hlinkfile" tooltip="SCART"/>
              </a:rPr>
              <a:t>SCART</a:t>
            </a:r>
            <a:r>
              <a:rPr lang="en-US" dirty="0"/>
              <a:t> (</a:t>
            </a:r>
            <a:r>
              <a:rPr lang="en-US" dirty="0">
                <a:hlinkClick r:id="rId11" action="ppaction://hlinkfile" tooltip="PAL"/>
              </a:rPr>
              <a:t>PAL</a:t>
            </a:r>
            <a:r>
              <a:rPr lang="en-US" dirty="0"/>
              <a:t> consoles only)</a:t>
            </a:r>
            <a:r>
              <a:rPr lang="en-US" baseline="30000" dirty="0">
                <a:hlinkClick r:id="rId12" action="ppaction://hlinkfile"/>
              </a:rPr>
              <a:t>[138]</a:t>
            </a:r>
            <a:endParaRPr lang="en-US" dirty="0"/>
          </a:p>
          <a:p>
            <a:pPr>
              <a:buFont typeface="Arial"/>
              <a:buChar char="•"/>
            </a:pPr>
            <a:r>
              <a:rPr lang="en-US" dirty="0">
                <a:hlinkClick r:id="rId13" action="ppaction://hlinkfile" tooltip="480p"/>
              </a:rPr>
              <a:t>480p</a:t>
            </a:r>
            <a:r>
              <a:rPr lang="en-US" dirty="0"/>
              <a:t> (</a:t>
            </a:r>
            <a:r>
              <a:rPr lang="en-US" dirty="0">
                <a:hlinkClick r:id="rId11" action="ppaction://hlinkfile" tooltip="PAL"/>
              </a:rPr>
              <a:t>PAL</a:t>
            </a:r>
            <a:r>
              <a:rPr lang="en-US" dirty="0"/>
              <a:t>/</a:t>
            </a:r>
            <a:r>
              <a:rPr lang="en-US" dirty="0">
                <a:hlinkClick r:id="rId7" action="ppaction://hlinkfile" tooltip="NTSC"/>
              </a:rPr>
              <a:t>NTSC</a:t>
            </a:r>
            <a:r>
              <a:rPr lang="en-US" dirty="0"/>
              <a:t>), </a:t>
            </a:r>
            <a:r>
              <a:rPr lang="en-US" dirty="0">
                <a:hlinkClick r:id="rId14" action="ppaction://hlinkfile" tooltip="480i"/>
              </a:rPr>
              <a:t>480i</a:t>
            </a:r>
            <a:r>
              <a:rPr lang="en-US" dirty="0"/>
              <a:t> (PAL/NTSC) or </a:t>
            </a:r>
            <a:r>
              <a:rPr lang="en-US" dirty="0">
                <a:hlinkClick r:id="rId15" action="ppaction://hlinkfile" tooltip="576i"/>
              </a:rPr>
              <a:t>576i</a:t>
            </a:r>
            <a:r>
              <a:rPr lang="en-US" dirty="0"/>
              <a:t> (PAL/</a:t>
            </a:r>
            <a:r>
              <a:rPr lang="en-US" dirty="0">
                <a:hlinkClick r:id="rId16" action="ppaction://hlinkfile" tooltip="SECAM"/>
              </a:rPr>
              <a:t>SECAM</a:t>
            </a:r>
            <a:r>
              <a:rPr lang="en-US" dirty="0"/>
              <a:t>), standard 4:3 and </a:t>
            </a:r>
            <a:r>
              <a:rPr lang="en-US" dirty="0">
                <a:hlinkClick r:id="rId17" action="ppaction://hlinkfile" tooltip="Aspect ratio (image)"/>
              </a:rPr>
              <a:t>16:9</a:t>
            </a:r>
            <a:r>
              <a:rPr lang="en-US" dirty="0"/>
              <a:t> </a:t>
            </a:r>
            <a:r>
              <a:rPr lang="en-US" dirty="0">
                <a:hlinkClick r:id="rId18" action="ppaction://hlinkfile" tooltip="Anamorphic widescreen"/>
              </a:rPr>
              <a:t>anamorphic widescreen</a:t>
            </a:r>
            <a:r>
              <a:rPr lang="en-US" baseline="30000" dirty="0" smtClean="0"/>
              <a:t>[</a:t>
            </a:r>
            <a:endParaRPr lang="en-US" dirty="0"/>
          </a:p>
        </p:txBody>
      </p:sp>
    </p:spTree>
    <p:extLst>
      <p:ext uri="{BB962C8B-B14F-4D97-AF65-F5344CB8AC3E}">
        <p14:creationId xmlns:p14="http://schemas.microsoft.com/office/powerpoint/2010/main" val="32784270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72" y="0"/>
            <a:ext cx="9132627" cy="1143000"/>
          </a:xfrm>
          <a:solidFill>
            <a:schemeClr val="accent1">
              <a:lumMod val="60000"/>
              <a:lumOff val="40000"/>
            </a:schemeClr>
          </a:solidFill>
        </p:spPr>
        <p:txBody>
          <a:bodyPr/>
          <a:lstStyle/>
          <a:p>
            <a:r>
              <a:rPr lang="en-US" dirty="0" smtClean="0"/>
              <a:t>pros</a:t>
            </a:r>
            <a:endParaRPr lang="en-US" dirty="0"/>
          </a:p>
        </p:txBody>
      </p:sp>
      <p:sp>
        <p:nvSpPr>
          <p:cNvPr id="3" name="Content Placeholder 2"/>
          <p:cNvSpPr>
            <a:spLocks noGrp="1"/>
          </p:cNvSpPr>
          <p:nvPr>
            <p:ph idx="1"/>
          </p:nvPr>
        </p:nvSpPr>
        <p:spPr>
          <a:xfrm>
            <a:off x="0" y="1143000"/>
            <a:ext cx="9144000" cy="5715000"/>
          </a:xfrm>
          <a:solidFill>
            <a:srgbClr val="FFFF00"/>
          </a:solidFill>
        </p:spPr>
        <p:txBody>
          <a:bodyPr/>
          <a:lstStyle/>
          <a:p>
            <a:r>
              <a:rPr lang="en-US" dirty="0" smtClean="0"/>
              <a:t>Many games to play</a:t>
            </a:r>
          </a:p>
          <a:p>
            <a:r>
              <a:rPr lang="en-US" dirty="0" smtClean="0"/>
              <a:t>Easy to use and setup</a:t>
            </a:r>
          </a:p>
          <a:p>
            <a:r>
              <a:rPr lang="en-US" dirty="0" smtClean="0"/>
              <a:t>Fun for al ages of people</a:t>
            </a:r>
          </a:p>
          <a:p>
            <a:r>
              <a:rPr lang="en-US" dirty="0" smtClean="0"/>
              <a:t>One of the latest video games</a:t>
            </a:r>
          </a:p>
          <a:p>
            <a:r>
              <a:rPr lang="en-US" dirty="0" smtClean="0"/>
              <a:t>Many different accessories </a:t>
            </a:r>
          </a:p>
          <a:p>
            <a:endParaRPr lang="en-US" dirty="0" smtClean="0"/>
          </a:p>
        </p:txBody>
      </p:sp>
    </p:spTree>
    <p:extLst>
      <p:ext uri="{BB962C8B-B14F-4D97-AF65-F5344CB8AC3E}">
        <p14:creationId xmlns:p14="http://schemas.microsoft.com/office/powerpoint/2010/main" val="40497456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17638"/>
          </a:xfrm>
          <a:solidFill>
            <a:schemeClr val="accent1">
              <a:lumMod val="60000"/>
              <a:lumOff val="40000"/>
            </a:schemeClr>
          </a:solidFill>
        </p:spPr>
        <p:txBody>
          <a:bodyPr/>
          <a:lstStyle/>
          <a:p>
            <a:r>
              <a:rPr lang="en-US" dirty="0" smtClean="0"/>
              <a:t>Pros continued</a:t>
            </a:r>
            <a:endParaRPr lang="en-US" dirty="0"/>
          </a:p>
        </p:txBody>
      </p:sp>
      <p:sp>
        <p:nvSpPr>
          <p:cNvPr id="3" name="Content Placeholder 2"/>
          <p:cNvSpPr>
            <a:spLocks noGrp="1"/>
          </p:cNvSpPr>
          <p:nvPr>
            <p:ph idx="1"/>
          </p:nvPr>
        </p:nvSpPr>
        <p:spPr>
          <a:xfrm>
            <a:off x="0" y="1447800"/>
            <a:ext cx="9144000" cy="5410200"/>
          </a:xfrm>
          <a:solidFill>
            <a:srgbClr val="FFFF00"/>
          </a:solidFill>
        </p:spPr>
        <p:txBody>
          <a:bodyPr/>
          <a:lstStyle/>
          <a:p>
            <a:r>
              <a:rPr lang="en-US" dirty="0" smtClean="0"/>
              <a:t>Many people can play at once</a:t>
            </a:r>
          </a:p>
          <a:p>
            <a:r>
              <a:rPr lang="en-US" dirty="0" smtClean="0"/>
              <a:t>Easy to move objects on games</a:t>
            </a:r>
          </a:p>
          <a:p>
            <a:r>
              <a:rPr lang="en-US" dirty="0" smtClean="0"/>
              <a:t>Different characters to choose from</a:t>
            </a:r>
          </a:p>
          <a:p>
            <a:r>
              <a:rPr lang="en-US" dirty="0" smtClean="0"/>
              <a:t>Can help you stay active</a:t>
            </a:r>
          </a:p>
          <a:p>
            <a:r>
              <a:rPr lang="en-US" dirty="0" smtClean="0"/>
              <a:t>Very compact design</a:t>
            </a:r>
            <a:endParaRPr lang="en-US" dirty="0"/>
          </a:p>
        </p:txBody>
      </p:sp>
    </p:spTree>
    <p:extLst>
      <p:ext uri="{BB962C8B-B14F-4D97-AF65-F5344CB8AC3E}">
        <p14:creationId xmlns:p14="http://schemas.microsoft.com/office/powerpoint/2010/main" val="2641121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762000"/>
          </a:xfrm>
          <a:solidFill>
            <a:schemeClr val="accent1">
              <a:lumMod val="75000"/>
            </a:schemeClr>
          </a:solidFill>
        </p:spPr>
        <p:txBody>
          <a:bodyPr/>
          <a:lstStyle/>
          <a:p>
            <a:r>
              <a:rPr lang="en-US" dirty="0" smtClean="0"/>
              <a:t>cons</a:t>
            </a:r>
            <a:endParaRPr lang="en-US" dirty="0"/>
          </a:p>
        </p:txBody>
      </p:sp>
      <p:sp>
        <p:nvSpPr>
          <p:cNvPr id="3" name="Content Placeholder 2"/>
          <p:cNvSpPr>
            <a:spLocks noGrp="1"/>
          </p:cNvSpPr>
          <p:nvPr>
            <p:ph idx="1"/>
          </p:nvPr>
        </p:nvSpPr>
        <p:spPr>
          <a:xfrm>
            <a:off x="0" y="762000"/>
            <a:ext cx="9144000" cy="6096000"/>
          </a:xfrm>
          <a:solidFill>
            <a:srgbClr val="00B050"/>
          </a:solidFill>
        </p:spPr>
        <p:txBody>
          <a:bodyPr>
            <a:normAutofit/>
          </a:bodyPr>
          <a:lstStyle/>
          <a:p>
            <a:r>
              <a:rPr lang="en-US" sz="4400" dirty="0" smtClean="0"/>
              <a:t>Not a lot of memory</a:t>
            </a:r>
          </a:p>
          <a:p>
            <a:r>
              <a:rPr lang="en-US" sz="4400" dirty="0" smtClean="0"/>
              <a:t>Graphics are not as good as some of the other video games </a:t>
            </a:r>
          </a:p>
          <a:p>
            <a:r>
              <a:rPr lang="en-US" sz="4400" dirty="0" smtClean="0"/>
              <a:t>Not many graphic visuals</a:t>
            </a:r>
          </a:p>
          <a:p>
            <a:r>
              <a:rPr lang="en-US" sz="4400" dirty="0" smtClean="0"/>
              <a:t>Can not play in HD</a:t>
            </a:r>
          </a:p>
          <a:p>
            <a:r>
              <a:rPr lang="en-US" sz="4400" dirty="0" smtClean="0"/>
              <a:t>Not a very good video processer </a:t>
            </a:r>
            <a:endParaRPr lang="en-US" sz="4400" dirty="0"/>
          </a:p>
        </p:txBody>
      </p:sp>
    </p:spTree>
    <p:extLst>
      <p:ext uri="{BB962C8B-B14F-4D97-AF65-F5344CB8AC3E}">
        <p14:creationId xmlns:p14="http://schemas.microsoft.com/office/powerpoint/2010/main" val="6401946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a:solidFill>
            <a:srgbClr val="FFFF00"/>
          </a:solidFill>
        </p:spPr>
        <p:txBody>
          <a:bodyPr/>
          <a:lstStyle/>
          <a:p>
            <a:r>
              <a:rPr lang="en-US" dirty="0" smtClean="0"/>
              <a:t>Cons continued</a:t>
            </a:r>
            <a:endParaRPr lang="en-US" dirty="0"/>
          </a:p>
        </p:txBody>
      </p:sp>
      <p:sp>
        <p:nvSpPr>
          <p:cNvPr id="3" name="Content Placeholder 2"/>
          <p:cNvSpPr>
            <a:spLocks noGrp="1"/>
          </p:cNvSpPr>
          <p:nvPr>
            <p:ph idx="1"/>
          </p:nvPr>
        </p:nvSpPr>
        <p:spPr>
          <a:xfrm>
            <a:off x="0" y="1143000"/>
            <a:ext cx="9144000" cy="5715000"/>
          </a:xfrm>
          <a:solidFill>
            <a:srgbClr val="92D050"/>
          </a:solidFill>
        </p:spPr>
        <p:txBody>
          <a:bodyPr/>
          <a:lstStyle/>
          <a:p>
            <a:pPr fontAlgn="t"/>
            <a:r>
              <a:rPr lang="en-US" dirty="0">
                <a:solidFill>
                  <a:srgbClr val="000000"/>
                </a:solidFill>
                <a:latin typeface="verdana"/>
              </a:rPr>
              <a:t>. Only capable of 480P for a HDTV</a:t>
            </a:r>
            <a:br>
              <a:rPr lang="en-US" dirty="0">
                <a:solidFill>
                  <a:srgbClr val="000000"/>
                </a:solidFill>
                <a:latin typeface="verdana"/>
              </a:rPr>
            </a:br>
            <a:r>
              <a:rPr lang="en-US" dirty="0">
                <a:solidFill>
                  <a:srgbClr val="000000"/>
                </a:solidFill>
                <a:latin typeface="verdana"/>
              </a:rPr>
              <a:t>2. Most third party games suck. </a:t>
            </a:r>
            <a:br>
              <a:rPr lang="en-US" dirty="0">
                <a:solidFill>
                  <a:srgbClr val="000000"/>
                </a:solidFill>
                <a:latin typeface="verdana"/>
              </a:rPr>
            </a:br>
            <a:r>
              <a:rPr lang="en-US" dirty="0">
                <a:solidFill>
                  <a:srgbClr val="000000"/>
                </a:solidFill>
                <a:latin typeface="verdana"/>
              </a:rPr>
              <a:t>3. Too many add-on peripherals. Wii-Fit, Wii Gun, Wii bat, </a:t>
            </a:r>
            <a:r>
              <a:rPr lang="en-US" dirty="0" err="1">
                <a:solidFill>
                  <a:srgbClr val="000000"/>
                </a:solidFill>
                <a:latin typeface="verdana"/>
              </a:rPr>
              <a:t>wii</a:t>
            </a:r>
            <a:r>
              <a:rPr lang="en-US" dirty="0">
                <a:solidFill>
                  <a:srgbClr val="000000"/>
                </a:solidFill>
                <a:latin typeface="verdana"/>
              </a:rPr>
              <a:t> sword, </a:t>
            </a:r>
            <a:r>
              <a:rPr lang="en-US" dirty="0" err="1">
                <a:solidFill>
                  <a:srgbClr val="000000"/>
                </a:solidFill>
                <a:latin typeface="verdana"/>
              </a:rPr>
              <a:t>wii</a:t>
            </a:r>
            <a:r>
              <a:rPr lang="en-US" dirty="0">
                <a:solidFill>
                  <a:srgbClr val="000000"/>
                </a:solidFill>
                <a:latin typeface="verdana"/>
              </a:rPr>
              <a:t> wheel, etc. </a:t>
            </a:r>
            <a:br>
              <a:rPr lang="en-US" dirty="0">
                <a:solidFill>
                  <a:srgbClr val="000000"/>
                </a:solidFill>
                <a:latin typeface="verdana"/>
              </a:rPr>
            </a:br>
            <a:r>
              <a:rPr lang="en-US" dirty="0">
                <a:solidFill>
                  <a:srgbClr val="000000"/>
                </a:solidFill>
                <a:latin typeface="verdana"/>
              </a:rPr>
              <a:t>4. Too little online multiplayer content</a:t>
            </a:r>
            <a:br>
              <a:rPr lang="en-US" dirty="0">
                <a:solidFill>
                  <a:srgbClr val="000000"/>
                </a:solidFill>
                <a:latin typeface="verdana"/>
              </a:rPr>
            </a:br>
            <a:r>
              <a:rPr lang="en-US" dirty="0">
                <a:solidFill>
                  <a:srgbClr val="000000"/>
                </a:solidFill>
                <a:latin typeface="verdana"/>
              </a:rPr>
              <a:t>5. The Wii overheats in Wiiconnect24 because the fan shuts off. </a:t>
            </a:r>
          </a:p>
          <a:p>
            <a:endParaRPr lang="en-US" dirty="0" smtClean="0"/>
          </a:p>
        </p:txBody>
      </p:sp>
    </p:spTree>
    <p:extLst>
      <p:ext uri="{BB962C8B-B14F-4D97-AF65-F5344CB8AC3E}">
        <p14:creationId xmlns:p14="http://schemas.microsoft.com/office/powerpoint/2010/main" val="31044643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a:solidFill>
            <a:srgbClr val="00B0F0"/>
          </a:solidFill>
        </p:spPr>
        <p:txBody>
          <a:bodyPr>
            <a:normAutofit fontScale="90000"/>
          </a:bodyPr>
          <a:lstStyle/>
          <a:p>
            <a:r>
              <a:rPr lang="en-US" dirty="0" smtClean="0"/>
              <a:t>comparison</a:t>
            </a:r>
            <a:endParaRPr lang="en-US" dirty="0"/>
          </a:p>
        </p:txBody>
      </p:sp>
      <p:sp>
        <p:nvSpPr>
          <p:cNvPr id="3" name="Content Placeholder 2"/>
          <p:cNvSpPr>
            <a:spLocks noGrp="1"/>
          </p:cNvSpPr>
          <p:nvPr>
            <p:ph idx="1"/>
          </p:nvPr>
        </p:nvSpPr>
        <p:spPr>
          <a:xfrm>
            <a:off x="0" y="685800"/>
            <a:ext cx="9144000" cy="6172200"/>
          </a:xfrm>
          <a:solidFill>
            <a:schemeClr val="accent1">
              <a:lumMod val="50000"/>
            </a:schemeClr>
          </a:solidFill>
        </p:spPr>
        <p:txBody>
          <a:bodyPr/>
          <a:lstStyle/>
          <a:p>
            <a:r>
              <a:rPr lang="en-US" u="sng" dirty="0" smtClean="0"/>
              <a:t>Magnavox</a:t>
            </a:r>
            <a:r>
              <a:rPr lang="en-US" dirty="0" smtClean="0"/>
              <a:t>		      </a:t>
            </a:r>
            <a:r>
              <a:rPr lang="en-US" u="sng" dirty="0" smtClean="0"/>
              <a:t>WII</a:t>
            </a:r>
          </a:p>
          <a:p>
            <a:pPr marL="3657600" lvl="8" indent="0">
              <a:buNone/>
            </a:pPr>
            <a:r>
              <a:rPr lang="en-US" dirty="0" smtClean="0"/>
              <a:t>            one of the newest video games</a:t>
            </a:r>
            <a:endParaRPr lang="en-US" dirty="0" smtClean="0"/>
          </a:p>
          <a:p>
            <a:pPr marL="0" indent="0">
              <a:buNone/>
            </a:pPr>
            <a:r>
              <a:rPr lang="en-US" dirty="0" smtClean="0"/>
              <a:t>First video game ever         larger memory</a:t>
            </a:r>
          </a:p>
          <a:p>
            <a:pPr marL="0" indent="0">
              <a:buNone/>
            </a:pPr>
            <a:r>
              <a:rPr lang="en-US" dirty="0" smtClean="0"/>
              <a:t>Small memory                     better graphics                 </a:t>
            </a:r>
          </a:p>
          <a:p>
            <a:pPr marL="0" indent="0">
              <a:buNone/>
            </a:pPr>
            <a:r>
              <a:rPr lang="en-US" dirty="0" smtClean="0"/>
              <a:t>Not very good graphics      more player allowed  </a:t>
            </a:r>
          </a:p>
          <a:p>
            <a:pPr marL="0" indent="0">
              <a:buNone/>
            </a:pPr>
            <a:r>
              <a:rPr lang="en-US" dirty="0" smtClean="0"/>
              <a:t>Only two player allowed    lighter</a:t>
            </a:r>
          </a:p>
          <a:p>
            <a:pPr marL="0" indent="0">
              <a:buNone/>
            </a:pPr>
            <a:r>
              <a:rPr lang="en-US" dirty="0" smtClean="0"/>
              <a:t>To play                                   easy to use</a:t>
            </a:r>
          </a:p>
          <a:p>
            <a:pPr marL="0" indent="0">
              <a:buNone/>
            </a:pPr>
            <a:r>
              <a:rPr lang="en-US" dirty="0" smtClean="0"/>
              <a:t>Heav</a:t>
            </a:r>
            <a:r>
              <a:rPr lang="en-US" dirty="0" smtClean="0"/>
              <a:t>y</a:t>
            </a:r>
          </a:p>
          <a:p>
            <a:pPr marL="0" indent="0">
              <a:buNone/>
            </a:pPr>
            <a:r>
              <a:rPr lang="en-US" dirty="0" smtClean="0"/>
              <a:t>bulky</a:t>
            </a:r>
            <a:endParaRPr lang="en-US" dirty="0"/>
          </a:p>
        </p:txBody>
      </p:sp>
    </p:spTree>
    <p:extLst>
      <p:ext uri="{BB962C8B-B14F-4D97-AF65-F5344CB8AC3E}">
        <p14:creationId xmlns:p14="http://schemas.microsoft.com/office/powerpoint/2010/main" val="547374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a:solidFill>
            <a:srgbClr val="FFFF00"/>
          </a:solidFill>
        </p:spPr>
        <p:txBody>
          <a:bodyPr>
            <a:normAutofit fontScale="90000"/>
          </a:bodyPr>
          <a:lstStyle/>
          <a:p>
            <a:r>
              <a:rPr lang="en-US" dirty="0" smtClean="0"/>
              <a:t>specs</a:t>
            </a:r>
            <a:endParaRPr lang="en-US" dirty="0"/>
          </a:p>
        </p:txBody>
      </p:sp>
      <p:sp>
        <p:nvSpPr>
          <p:cNvPr id="3" name="Content Placeholder 2"/>
          <p:cNvSpPr>
            <a:spLocks noGrp="1"/>
          </p:cNvSpPr>
          <p:nvPr>
            <p:ph idx="1"/>
          </p:nvPr>
        </p:nvSpPr>
        <p:spPr>
          <a:xfrm>
            <a:off x="0" y="685800"/>
            <a:ext cx="9144000" cy="6172200"/>
          </a:xfrm>
          <a:solidFill>
            <a:schemeClr val="tx1"/>
          </a:solidFill>
        </p:spPr>
        <p:txBody>
          <a:bodyPr>
            <a:normAutofit fontScale="70000" lnSpcReduction="20000"/>
          </a:bodyPr>
          <a:lstStyle/>
          <a:p>
            <a:pPr>
              <a:buNone/>
            </a:pPr>
            <a:r>
              <a:rPr lang="en-US" dirty="0" smtClean="0">
                <a:latin typeface="+mj-lt"/>
              </a:rPr>
              <a:t>for the Odyssey 2</a:t>
            </a:r>
            <a:r>
              <a:rPr lang="en-US" dirty="0" smtClean="0">
                <a:solidFill>
                  <a:schemeClr val="bg1"/>
                </a:solidFill>
                <a:latin typeface="+mj-lt"/>
              </a:rPr>
              <a:t/>
            </a:r>
            <a:br>
              <a:rPr lang="en-US" dirty="0" smtClean="0">
                <a:solidFill>
                  <a:schemeClr val="bg1"/>
                </a:solidFill>
                <a:latin typeface="+mj-lt"/>
              </a:rPr>
            </a:br>
            <a:r>
              <a:rPr lang="en-US" dirty="0" smtClean="0">
                <a:solidFill>
                  <a:schemeClr val="bg1"/>
                </a:solidFill>
                <a:latin typeface="+mj-lt"/>
              </a:rPr>
              <a:t>CPU: 8-bit Intel 8048 (1.79MHz)</a:t>
            </a:r>
            <a:br>
              <a:rPr lang="en-US" dirty="0" smtClean="0">
                <a:solidFill>
                  <a:schemeClr val="bg1"/>
                </a:solidFill>
                <a:latin typeface="+mj-lt"/>
              </a:rPr>
            </a:br>
            <a:r>
              <a:rPr lang="en-US" dirty="0" smtClean="0">
                <a:solidFill>
                  <a:schemeClr val="bg1"/>
                </a:solidFill>
                <a:latin typeface="+mj-lt"/>
              </a:rPr>
              <a:t>RAM: 64B (integrated in CPU)</a:t>
            </a:r>
            <a:br>
              <a:rPr lang="en-US" dirty="0" smtClean="0">
                <a:solidFill>
                  <a:schemeClr val="bg1"/>
                </a:solidFill>
                <a:latin typeface="+mj-lt"/>
              </a:rPr>
            </a:br>
            <a:r>
              <a:rPr lang="en-US" dirty="0" smtClean="0">
                <a:solidFill>
                  <a:schemeClr val="bg1"/>
                </a:solidFill>
                <a:latin typeface="+mj-lt"/>
              </a:rPr>
              <a:t>Colors: 16 (4 on screen)</a:t>
            </a:r>
            <a:br>
              <a:rPr lang="en-US" dirty="0" smtClean="0">
                <a:solidFill>
                  <a:schemeClr val="bg1"/>
                </a:solidFill>
                <a:latin typeface="+mj-lt"/>
              </a:rPr>
            </a:br>
            <a:r>
              <a:rPr lang="en-US" dirty="0" smtClean="0">
                <a:solidFill>
                  <a:schemeClr val="bg1"/>
                </a:solidFill>
                <a:latin typeface="+mj-lt"/>
              </a:rPr>
              <a:t>Resolution: 280x192</a:t>
            </a:r>
            <a:br>
              <a:rPr lang="en-US" dirty="0" smtClean="0">
                <a:solidFill>
                  <a:schemeClr val="bg1"/>
                </a:solidFill>
                <a:latin typeface="+mj-lt"/>
              </a:rPr>
            </a:br>
            <a:r>
              <a:rPr lang="en-US" dirty="0" smtClean="0">
                <a:solidFill>
                  <a:schemeClr val="bg1"/>
                </a:solidFill>
                <a:latin typeface="+mj-lt"/>
              </a:rPr>
              <a:t>Sprites: 4</a:t>
            </a:r>
            <a:br>
              <a:rPr lang="en-US" dirty="0" smtClean="0">
                <a:solidFill>
                  <a:schemeClr val="bg1"/>
                </a:solidFill>
                <a:latin typeface="+mj-lt"/>
              </a:rPr>
            </a:br>
            <a:r>
              <a:rPr lang="en-US" dirty="0" smtClean="0">
                <a:solidFill>
                  <a:schemeClr val="bg1"/>
                </a:solidFill>
                <a:latin typeface="+mj-lt"/>
              </a:rPr>
              <a:t>Sound: 1-channel mono</a:t>
            </a:r>
            <a:br>
              <a:rPr lang="en-US" dirty="0" smtClean="0">
                <a:solidFill>
                  <a:schemeClr val="bg1"/>
                </a:solidFill>
                <a:latin typeface="+mj-lt"/>
              </a:rPr>
            </a:br>
            <a:r>
              <a:rPr lang="en-US" dirty="0" smtClean="0">
                <a:solidFill>
                  <a:schemeClr val="bg1"/>
                </a:solidFill>
                <a:latin typeface="+mj-lt"/>
              </a:rPr>
              <a:t>Game Media: 2K programmable game card</a:t>
            </a:r>
          </a:p>
          <a:p>
            <a:r>
              <a:rPr lang="en-US" dirty="0" smtClean="0">
                <a:solidFill>
                  <a:schemeClr val="bg1"/>
                </a:solidFill>
                <a:latin typeface="+mj-lt"/>
              </a:rPr>
              <a:t>The Basics: </a:t>
            </a:r>
          </a:p>
          <a:p>
            <a:r>
              <a:rPr lang="en-US" dirty="0" smtClean="0">
                <a:solidFill>
                  <a:schemeClr val="bg1"/>
                </a:solidFill>
                <a:latin typeface="+mj-lt"/>
              </a:rPr>
              <a:t>Year of Release: 1972 </a:t>
            </a:r>
          </a:p>
          <a:p>
            <a:r>
              <a:rPr lang="en-US" dirty="0" smtClean="0">
                <a:solidFill>
                  <a:schemeClr val="bg1"/>
                </a:solidFill>
                <a:latin typeface="+mj-lt"/>
              </a:rPr>
              <a:t>Manufacturer: Magnavox </a:t>
            </a:r>
          </a:p>
          <a:p>
            <a:r>
              <a:rPr lang="en-US" dirty="0" smtClean="0">
                <a:solidFill>
                  <a:schemeClr val="bg1"/>
                </a:solidFill>
                <a:latin typeface="+mj-lt"/>
              </a:rPr>
              <a:t>Creator: Ralph Baer</a:t>
            </a:r>
          </a:p>
          <a:p>
            <a:r>
              <a:rPr lang="en-US" dirty="0" smtClean="0">
                <a:solidFill>
                  <a:schemeClr val="bg1"/>
                </a:solidFill>
                <a:latin typeface="+mj-lt"/>
              </a:rPr>
              <a:t>Originally Packaged With: Master Control Unit </a:t>
            </a:r>
          </a:p>
          <a:p>
            <a:r>
              <a:rPr lang="en-US" dirty="0" smtClean="0">
                <a:solidFill>
                  <a:schemeClr val="bg1"/>
                </a:solidFill>
                <a:latin typeface="+mj-lt"/>
              </a:rPr>
              <a:t>2 Player Control Units </a:t>
            </a:r>
          </a:p>
          <a:p>
            <a:r>
              <a:rPr lang="en-US" dirty="0" smtClean="0">
                <a:solidFill>
                  <a:schemeClr val="bg1"/>
                </a:solidFill>
                <a:latin typeface="+mj-lt"/>
              </a:rPr>
              <a:t>Game Cord </a:t>
            </a:r>
          </a:p>
          <a:p>
            <a:r>
              <a:rPr lang="en-US" dirty="0" smtClean="0">
                <a:solidFill>
                  <a:schemeClr val="bg1"/>
                </a:solidFill>
                <a:latin typeface="+mj-lt"/>
              </a:rPr>
              <a:t>Antenna game switch with mounting hooks. </a:t>
            </a:r>
          </a:p>
          <a:p>
            <a:r>
              <a:rPr lang="en-US" dirty="0" smtClean="0">
                <a:solidFill>
                  <a:schemeClr val="bg1"/>
                </a:solidFill>
                <a:latin typeface="+mj-lt"/>
              </a:rPr>
              <a:t>2 sized sets of 11 Overlays for medium and large television screens. </a:t>
            </a:r>
          </a:p>
          <a:p>
            <a:r>
              <a:rPr lang="en-US" dirty="0" smtClean="0">
                <a:solidFill>
                  <a:schemeClr val="bg1"/>
                </a:solidFill>
                <a:latin typeface="+mj-lt"/>
              </a:rPr>
              <a:t>6 Game Cards </a:t>
            </a:r>
          </a:p>
          <a:p>
            <a:r>
              <a:rPr lang="en-US" dirty="0" smtClean="0">
                <a:solidFill>
                  <a:schemeClr val="bg1"/>
                </a:solidFill>
                <a:latin typeface="+mj-lt"/>
              </a:rPr>
              <a:t>Multiple game and score </a:t>
            </a:r>
            <a:r>
              <a:rPr lang="en-US" dirty="0" smtClean="0">
                <a:latin typeface="+mj-lt"/>
              </a:rPr>
              <a:t>cards.</a:t>
            </a:r>
          </a:p>
          <a:p>
            <a:endParaRPr lang="en-US" dirty="0" smtClean="0"/>
          </a:p>
          <a:p>
            <a:endParaRPr lang="en-US" dirty="0"/>
          </a:p>
        </p:txBody>
      </p:sp>
    </p:spTree>
    <p:extLst>
      <p:ext uri="{BB962C8B-B14F-4D97-AF65-F5344CB8AC3E}">
        <p14:creationId xmlns:p14="http://schemas.microsoft.com/office/powerpoint/2010/main" val="12108558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66800"/>
          </a:xfrm>
          <a:solidFill>
            <a:schemeClr val="tx2">
              <a:lumMod val="60000"/>
              <a:lumOff val="40000"/>
            </a:schemeClr>
          </a:solidFill>
        </p:spPr>
        <p:txBody>
          <a:bodyPr/>
          <a:lstStyle/>
          <a:p>
            <a:r>
              <a:rPr lang="en-US" dirty="0" smtClean="0"/>
              <a:t>graphics</a:t>
            </a:r>
            <a:endParaRPr lang="en-US" dirty="0"/>
          </a:p>
        </p:txBody>
      </p:sp>
      <p:sp>
        <p:nvSpPr>
          <p:cNvPr id="3" name="Content Placeholder 2"/>
          <p:cNvSpPr>
            <a:spLocks noGrp="1"/>
          </p:cNvSpPr>
          <p:nvPr>
            <p:ph idx="1"/>
          </p:nvPr>
        </p:nvSpPr>
        <p:spPr>
          <a:xfrm>
            <a:off x="0" y="1066800"/>
            <a:ext cx="9144000" cy="5791200"/>
          </a:xfrm>
          <a:solidFill>
            <a:schemeClr val="tx1"/>
          </a:solidFill>
        </p:spPr>
        <p:txBody>
          <a:bodyPr>
            <a:normAutofit lnSpcReduction="10000"/>
          </a:bodyPr>
          <a:lstStyle/>
          <a:p>
            <a:r>
              <a:rPr lang="en-US" dirty="0" smtClean="0">
                <a:solidFill>
                  <a:schemeClr val="bg1"/>
                </a:solidFill>
              </a:rPr>
              <a:t>The only graphics the Odyssey offered were white dots and lines. Although the games didn’t have background graphics the system came with transparent screen overlays. These stuck to the screen and were used as color backgrounds for the games. Some of the games could be played without a background, such as table tennis, while others required them. </a:t>
            </a:r>
          </a:p>
          <a:p>
            <a:r>
              <a:rPr lang="en-US" dirty="0" smtClean="0">
                <a:solidFill>
                  <a:schemeClr val="bg1"/>
                </a:solidFill>
              </a:rPr>
              <a:t>The system came packaged with two sets of different sized overlays. The large was for 23 and 25-inch TVs while the medium ones were for 18 to 21-inch screens</a:t>
            </a:r>
          </a:p>
          <a:p>
            <a:endParaRPr lang="en-US" dirty="0"/>
          </a:p>
        </p:txBody>
      </p:sp>
    </p:spTree>
    <p:extLst>
      <p:ext uri="{BB962C8B-B14F-4D97-AF65-F5344CB8AC3E}">
        <p14:creationId xmlns:p14="http://schemas.microsoft.com/office/powerpoint/2010/main" val="12501634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90600"/>
          </a:xfrm>
          <a:solidFill>
            <a:schemeClr val="accent3">
              <a:lumMod val="50000"/>
            </a:schemeClr>
          </a:solidFill>
        </p:spPr>
        <p:txBody>
          <a:bodyPr/>
          <a:lstStyle/>
          <a:p>
            <a:r>
              <a:rPr lang="en-US" dirty="0"/>
              <a:t>P</a:t>
            </a:r>
            <a:r>
              <a:rPr lang="en-US" dirty="0" smtClean="0"/>
              <a:t>ros</a:t>
            </a:r>
            <a:endParaRPr lang="en-US" dirty="0"/>
          </a:p>
        </p:txBody>
      </p:sp>
      <p:sp>
        <p:nvSpPr>
          <p:cNvPr id="3" name="Content Placeholder 2"/>
          <p:cNvSpPr>
            <a:spLocks noGrp="1"/>
          </p:cNvSpPr>
          <p:nvPr>
            <p:ph idx="1"/>
          </p:nvPr>
        </p:nvSpPr>
        <p:spPr>
          <a:xfrm>
            <a:off x="0" y="990600"/>
            <a:ext cx="9144000" cy="5867400"/>
          </a:xfrm>
          <a:solidFill>
            <a:schemeClr val="bg2">
              <a:lumMod val="25000"/>
            </a:schemeClr>
          </a:solidFill>
        </p:spPr>
        <p:txBody>
          <a:bodyPr>
            <a:normAutofit/>
          </a:bodyPr>
          <a:lstStyle/>
          <a:p>
            <a:r>
              <a:rPr lang="en-US" sz="5400" dirty="0" smtClean="0"/>
              <a:t>new type of controller</a:t>
            </a:r>
          </a:p>
          <a:p>
            <a:r>
              <a:rPr lang="en-US" sz="5400" dirty="0" smtClean="0"/>
              <a:t>Very first video game console</a:t>
            </a:r>
          </a:p>
          <a:p>
            <a:r>
              <a:rPr lang="en-US" sz="5400" dirty="0" smtClean="0"/>
              <a:t>Portable</a:t>
            </a:r>
          </a:p>
          <a:p>
            <a:r>
              <a:rPr lang="en-US" sz="5400" dirty="0" smtClean="0"/>
              <a:t>Kept kids entertained</a:t>
            </a:r>
          </a:p>
          <a:p>
            <a:r>
              <a:rPr lang="en-US" sz="5400" dirty="0" smtClean="0"/>
              <a:t>Price $100</a:t>
            </a:r>
            <a:endParaRPr lang="en-US" sz="5400" dirty="0"/>
          </a:p>
        </p:txBody>
      </p:sp>
    </p:spTree>
    <p:extLst>
      <p:ext uri="{BB962C8B-B14F-4D97-AF65-F5344CB8AC3E}">
        <p14:creationId xmlns:p14="http://schemas.microsoft.com/office/powerpoint/2010/main" val="4782459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a:solidFill>
            <a:schemeClr val="accent2">
              <a:lumMod val="50000"/>
            </a:schemeClr>
          </a:solidFill>
        </p:spPr>
        <p:txBody>
          <a:bodyPr/>
          <a:lstStyle/>
          <a:p>
            <a:r>
              <a:rPr lang="en-US" dirty="0" smtClean="0"/>
              <a:t>Pros continued….</a:t>
            </a:r>
            <a:endParaRPr lang="en-US" dirty="0"/>
          </a:p>
        </p:txBody>
      </p:sp>
      <p:sp>
        <p:nvSpPr>
          <p:cNvPr id="3" name="Content Placeholder 2"/>
          <p:cNvSpPr>
            <a:spLocks noGrp="1"/>
          </p:cNvSpPr>
          <p:nvPr>
            <p:ph idx="1"/>
          </p:nvPr>
        </p:nvSpPr>
        <p:spPr>
          <a:xfrm>
            <a:off x="0" y="1066800"/>
            <a:ext cx="9144000" cy="5791200"/>
          </a:xfrm>
          <a:solidFill>
            <a:schemeClr val="tx2"/>
          </a:solidFill>
        </p:spPr>
        <p:txBody>
          <a:bodyPr/>
          <a:lstStyle/>
          <a:p>
            <a:r>
              <a:rPr lang="en-US" sz="4800" dirty="0" smtClean="0"/>
              <a:t>Joystick</a:t>
            </a:r>
          </a:p>
          <a:p>
            <a:r>
              <a:rPr lang="en-US" sz="4800" dirty="0" smtClean="0"/>
              <a:t>Better graphics than before</a:t>
            </a:r>
          </a:p>
          <a:p>
            <a:r>
              <a:rPr lang="en-US" sz="4800" dirty="0" smtClean="0"/>
              <a:t>Strongly built</a:t>
            </a:r>
          </a:p>
          <a:p>
            <a:r>
              <a:rPr lang="en-US" sz="4800" dirty="0" smtClean="0"/>
              <a:t>Simple</a:t>
            </a:r>
          </a:p>
          <a:p>
            <a:r>
              <a:rPr lang="en-US" sz="4800" dirty="0" smtClean="0"/>
              <a:t>Fun for all ages</a:t>
            </a:r>
          </a:p>
          <a:p>
            <a:endParaRPr lang="en-US" dirty="0"/>
          </a:p>
        </p:txBody>
      </p:sp>
    </p:spTree>
    <p:extLst>
      <p:ext uri="{BB962C8B-B14F-4D97-AF65-F5344CB8AC3E}">
        <p14:creationId xmlns:p14="http://schemas.microsoft.com/office/powerpoint/2010/main" val="32623160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a:solidFill>
            <a:schemeClr val="accent2">
              <a:lumMod val="50000"/>
            </a:schemeClr>
          </a:solidFill>
        </p:spPr>
        <p:txBody>
          <a:bodyPr/>
          <a:lstStyle/>
          <a:p>
            <a:r>
              <a:rPr lang="en-US" dirty="0" smtClean="0"/>
              <a:t>cons</a:t>
            </a:r>
            <a:endParaRPr lang="en-US" dirty="0"/>
          </a:p>
        </p:txBody>
      </p:sp>
      <p:sp>
        <p:nvSpPr>
          <p:cNvPr id="3" name="Content Placeholder 2"/>
          <p:cNvSpPr>
            <a:spLocks noGrp="1"/>
          </p:cNvSpPr>
          <p:nvPr>
            <p:ph idx="1"/>
          </p:nvPr>
        </p:nvSpPr>
        <p:spPr>
          <a:xfrm>
            <a:off x="0" y="1143000"/>
            <a:ext cx="9144000" cy="5715000"/>
          </a:xfrm>
          <a:solidFill>
            <a:srgbClr val="FF0000"/>
          </a:solidFill>
        </p:spPr>
        <p:txBody>
          <a:bodyPr>
            <a:normAutofit/>
          </a:bodyPr>
          <a:lstStyle/>
          <a:p>
            <a:r>
              <a:rPr lang="en-US" sz="4400" dirty="0" smtClean="0"/>
              <a:t>Poor graphics</a:t>
            </a:r>
          </a:p>
          <a:p>
            <a:r>
              <a:rPr lang="en-US" sz="4400" dirty="0" smtClean="0"/>
              <a:t>Not a large array of games to play</a:t>
            </a:r>
          </a:p>
          <a:p>
            <a:r>
              <a:rPr lang="en-US" sz="4400" dirty="0" smtClean="0"/>
              <a:t>Wasted a lot of electricity</a:t>
            </a:r>
          </a:p>
          <a:p>
            <a:r>
              <a:rPr lang="en-US" sz="4400" dirty="0" smtClean="0"/>
              <a:t>Large and bulky </a:t>
            </a:r>
          </a:p>
          <a:p>
            <a:r>
              <a:rPr lang="en-US" sz="4400" dirty="0" smtClean="0"/>
              <a:t>Black and white colors</a:t>
            </a:r>
            <a:endParaRPr lang="en-US" sz="4400" dirty="0"/>
          </a:p>
        </p:txBody>
      </p:sp>
    </p:spTree>
    <p:extLst>
      <p:ext uri="{BB962C8B-B14F-4D97-AF65-F5344CB8AC3E}">
        <p14:creationId xmlns:p14="http://schemas.microsoft.com/office/powerpoint/2010/main" val="32057792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a:solidFill>
            <a:schemeClr val="tx2"/>
          </a:solidFill>
        </p:spPr>
        <p:txBody>
          <a:bodyPr/>
          <a:lstStyle/>
          <a:p>
            <a:r>
              <a:rPr lang="en-US" dirty="0" smtClean="0"/>
              <a:t>Cons continued</a:t>
            </a:r>
            <a:endParaRPr lang="en-US" dirty="0"/>
          </a:p>
        </p:txBody>
      </p:sp>
      <p:sp>
        <p:nvSpPr>
          <p:cNvPr id="3" name="Content Placeholder 2"/>
          <p:cNvSpPr>
            <a:spLocks noGrp="1"/>
          </p:cNvSpPr>
          <p:nvPr>
            <p:ph idx="1"/>
          </p:nvPr>
        </p:nvSpPr>
        <p:spPr>
          <a:xfrm>
            <a:off x="0" y="1143000"/>
            <a:ext cx="9144000" cy="5715000"/>
          </a:xfrm>
          <a:solidFill>
            <a:srgbClr val="00B0F0"/>
          </a:solidFill>
        </p:spPr>
        <p:txBody>
          <a:bodyPr>
            <a:normAutofit/>
          </a:bodyPr>
          <a:lstStyle/>
          <a:p>
            <a:r>
              <a:rPr lang="en-US" sz="4000" dirty="0" smtClean="0"/>
              <a:t>Some sports games did not have an opponent</a:t>
            </a:r>
          </a:p>
          <a:p>
            <a:r>
              <a:rPr lang="en-US" sz="4000" dirty="0" smtClean="0"/>
              <a:t>Games did not change very often</a:t>
            </a:r>
          </a:p>
          <a:p>
            <a:r>
              <a:rPr lang="en-US" sz="4000" dirty="0" smtClean="0"/>
              <a:t>Did not come out with many games</a:t>
            </a:r>
            <a:endParaRPr lang="en-US" sz="4000" dirty="0"/>
          </a:p>
        </p:txBody>
      </p:sp>
    </p:spTree>
    <p:extLst>
      <p:ext uri="{BB962C8B-B14F-4D97-AF65-F5344CB8AC3E}">
        <p14:creationId xmlns:p14="http://schemas.microsoft.com/office/powerpoint/2010/main" val="16390753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71600"/>
          </a:xfrm>
          <a:solidFill>
            <a:schemeClr val="accent3">
              <a:lumMod val="50000"/>
            </a:schemeClr>
          </a:solidFill>
        </p:spPr>
        <p:txBody>
          <a:bodyPr/>
          <a:lstStyle/>
          <a:p>
            <a:r>
              <a:rPr lang="en-US" dirty="0" smtClean="0"/>
              <a:t>WII</a:t>
            </a:r>
            <a:endParaRPr lang="en-US" dirty="0"/>
          </a:p>
        </p:txBody>
      </p:sp>
      <p:sp>
        <p:nvSpPr>
          <p:cNvPr id="3" name="Content Placeholder 2"/>
          <p:cNvSpPr>
            <a:spLocks noGrp="1"/>
          </p:cNvSpPr>
          <p:nvPr>
            <p:ph idx="1"/>
          </p:nvPr>
        </p:nvSpPr>
        <p:spPr>
          <a:xfrm>
            <a:off x="0" y="1371600"/>
            <a:ext cx="9144000" cy="5486400"/>
          </a:xfrm>
          <a:solidFill>
            <a:schemeClr val="tx2">
              <a:lumMod val="60000"/>
              <a:lumOff val="40000"/>
            </a:schemeClr>
          </a:solidFill>
        </p:spPr>
        <p:txBody>
          <a:bodyPr/>
          <a:lstStyle/>
          <a:p>
            <a:endParaRPr lang="en-US" dirty="0"/>
          </a:p>
        </p:txBody>
      </p:sp>
      <p:pic>
        <p:nvPicPr>
          <p:cNvPr id="1026" name="Picture 2" descr="http://upload.wikimedia.org/wikipedia/commons/thumb/8/83/Wii_console.png/260px-Wii_consol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2209800"/>
            <a:ext cx="2476500" cy="24765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26027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a:solidFill>
            <a:srgbClr val="92D050"/>
          </a:solidFill>
        </p:spPr>
        <p:txBody>
          <a:bodyPr>
            <a:normAutofit fontScale="90000"/>
          </a:bodyPr>
          <a:lstStyle/>
          <a:p>
            <a:r>
              <a:rPr lang="en-US" dirty="0" smtClean="0"/>
              <a:t>specs</a:t>
            </a:r>
            <a:endParaRPr lang="en-US" dirty="0"/>
          </a:p>
        </p:txBody>
      </p:sp>
      <p:pic>
        <p:nvPicPr>
          <p:cNvPr id="2051" name="Picture 3" descr="http://bits.wikimedia.org/skins-1.18/common/images/magnify-clip.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71750" y="1379538"/>
            <a:ext cx="142875" cy="104775"/>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http://bits.wikimedia.org/skins-1.18/common/images/magnify-clip.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71750" y="1379538"/>
            <a:ext cx="142875" cy="104775"/>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4"/>
          <p:cNvSpPr>
            <a:spLocks noGrp="1"/>
          </p:cNvSpPr>
          <p:nvPr>
            <p:ph idx="1"/>
          </p:nvPr>
        </p:nvSpPr>
        <p:spPr>
          <a:xfrm>
            <a:off x="0" y="685800"/>
            <a:ext cx="9144000" cy="6172200"/>
          </a:xfrm>
          <a:solidFill>
            <a:srgbClr val="0070C0"/>
          </a:solidFill>
        </p:spPr>
        <p:txBody>
          <a:bodyPr>
            <a:normAutofit fontScale="77500" lnSpcReduction="20000"/>
          </a:bodyPr>
          <a:lstStyle/>
          <a:p>
            <a:r>
              <a:rPr lang="en-US" sz="2100" b="1" dirty="0"/>
              <a:t>Processors:</a:t>
            </a:r>
            <a:endParaRPr lang="en-US" sz="2100" dirty="0"/>
          </a:p>
          <a:p>
            <a:pPr>
              <a:buFont typeface="Arial"/>
              <a:buChar char="•"/>
            </a:pPr>
            <a:r>
              <a:rPr lang="en-US" sz="2100" dirty="0">
                <a:hlinkClick r:id="rId3" action="ppaction://hlinkfile" tooltip="Central processing unit"/>
              </a:rPr>
              <a:t>CPU</a:t>
            </a:r>
            <a:r>
              <a:rPr lang="en-US" sz="2100" dirty="0"/>
              <a:t>: </a:t>
            </a:r>
            <a:r>
              <a:rPr lang="en-US" sz="2100" dirty="0">
                <a:hlinkClick r:id="rId4" action="ppaction://hlinkfile" tooltip="PowerPC"/>
              </a:rPr>
              <a:t>PowerPC</a:t>
            </a:r>
            <a:r>
              <a:rPr lang="en-US" sz="2100" dirty="0"/>
              <a:t>-based </a:t>
            </a:r>
            <a:r>
              <a:rPr lang="en-US" sz="2100" dirty="0">
                <a:hlinkClick r:id="rId5" action="ppaction://hlinkfile" tooltip="Broadway (microprocessor)"/>
              </a:rPr>
              <a:t>"Broadway"</a:t>
            </a:r>
            <a:r>
              <a:rPr lang="en-US" sz="2100" dirty="0"/>
              <a:t> processor, made with a </a:t>
            </a:r>
            <a:r>
              <a:rPr lang="en-US" sz="2100" dirty="0">
                <a:hlinkClick r:id="rId6" action="ppaction://hlinkfile" tooltip="90 nanometer"/>
              </a:rPr>
              <a:t>90 nm</a:t>
            </a:r>
            <a:r>
              <a:rPr lang="en-US" sz="2100" dirty="0"/>
              <a:t> </a:t>
            </a:r>
            <a:r>
              <a:rPr lang="en-US" sz="2100" dirty="0">
                <a:hlinkClick r:id="rId7" action="ppaction://hlinkfile" tooltip="Silicon on insulator"/>
              </a:rPr>
              <a:t>SOI</a:t>
            </a:r>
            <a:r>
              <a:rPr lang="en-US" sz="2100" dirty="0"/>
              <a:t> </a:t>
            </a:r>
            <a:r>
              <a:rPr lang="en-US" sz="2100" dirty="0">
                <a:hlinkClick r:id="rId8" action="ppaction://hlinkfile" tooltip="CMOS"/>
              </a:rPr>
              <a:t>CMOS</a:t>
            </a:r>
            <a:r>
              <a:rPr lang="en-US" sz="2100" dirty="0"/>
              <a:t> process, reportedly</a:t>
            </a:r>
            <a:r>
              <a:rPr lang="en-US" sz="2100" baseline="30000" dirty="0">
                <a:hlinkClick r:id="rId9" action="ppaction://hlinkfile"/>
              </a:rPr>
              <a:t>†</a:t>
            </a:r>
            <a:r>
              <a:rPr lang="en-US" sz="2100" dirty="0"/>
              <a:t> clocked at 729 </a:t>
            </a:r>
            <a:r>
              <a:rPr lang="en-US" sz="2100" dirty="0" smtClean="0">
                <a:hlinkClick r:id="rId10" action="ppaction://hlinkfile" tooltip="Hertz"/>
              </a:rPr>
              <a:t>MHz</a:t>
            </a:r>
            <a:r>
              <a:rPr lang="en-US" sz="2100" baseline="30000" dirty="0" smtClean="0"/>
              <a:t>[</a:t>
            </a:r>
            <a:endParaRPr lang="en-US" sz="2100" dirty="0"/>
          </a:p>
          <a:p>
            <a:pPr>
              <a:buFont typeface="Arial"/>
              <a:buChar char="•"/>
            </a:pPr>
            <a:r>
              <a:rPr lang="en-US" sz="2100" dirty="0">
                <a:hlinkClick r:id="rId11" action="ppaction://hlinkfile" tooltip="Graphics processing unit"/>
              </a:rPr>
              <a:t>GPU</a:t>
            </a:r>
            <a:r>
              <a:rPr lang="en-US" sz="2100" dirty="0"/>
              <a:t>: </a:t>
            </a:r>
            <a:r>
              <a:rPr lang="en-US" sz="2100" dirty="0">
                <a:hlinkClick r:id="rId12" action="ppaction://hlinkfile" tooltip="ATI Technologies"/>
              </a:rPr>
              <a:t>ATI</a:t>
            </a:r>
            <a:r>
              <a:rPr lang="en-US" sz="2100" dirty="0"/>
              <a:t> </a:t>
            </a:r>
            <a:r>
              <a:rPr lang="en-US" sz="2100" dirty="0">
                <a:hlinkClick r:id="rId13" action="ppaction://hlinkfile" tooltip="Hollywood (graphics chip)"/>
              </a:rPr>
              <a:t>"Hollywood" GPU</a:t>
            </a:r>
            <a:r>
              <a:rPr lang="en-US" sz="2100" dirty="0"/>
              <a:t> made with a 90 nm CMOS process,</a:t>
            </a:r>
            <a:r>
              <a:rPr lang="en-US" sz="2100" baseline="30000" dirty="0">
                <a:hlinkClick r:id="rId14" action="ppaction://hlinkfile"/>
              </a:rPr>
              <a:t>[129]</a:t>
            </a:r>
            <a:r>
              <a:rPr lang="en-US" sz="2100" dirty="0"/>
              <a:t> reportedly</a:t>
            </a:r>
            <a:r>
              <a:rPr lang="en-US" sz="2100" baseline="30000" dirty="0">
                <a:hlinkClick r:id="rId9" action="ppaction://hlinkfile"/>
              </a:rPr>
              <a:t>†</a:t>
            </a:r>
            <a:r>
              <a:rPr lang="en-US" sz="2100" dirty="0"/>
              <a:t> clocked at 243 </a:t>
            </a:r>
            <a:r>
              <a:rPr lang="en-US" sz="2100" dirty="0">
                <a:hlinkClick r:id="rId10" action="ppaction://hlinkfile" tooltip="Hertz"/>
              </a:rPr>
              <a:t>MHz</a:t>
            </a:r>
            <a:r>
              <a:rPr lang="en-US" sz="2100" baseline="30000" dirty="0">
                <a:hlinkClick r:id="rId15" action="ppaction://hlinkfile"/>
              </a:rPr>
              <a:t>[128]</a:t>
            </a:r>
            <a:endParaRPr lang="en-US" sz="2100" dirty="0"/>
          </a:p>
          <a:p>
            <a:r>
              <a:rPr lang="en-US" sz="2100" b="1" dirty="0">
                <a:hlinkClick r:id="rId16" action="ppaction://hlinkfile"/>
              </a:rPr>
              <a:t>^†</a:t>
            </a:r>
            <a:r>
              <a:rPr lang="en-US" sz="2100" dirty="0"/>
              <a:t> None of the </a:t>
            </a:r>
            <a:r>
              <a:rPr lang="en-US" sz="2100" dirty="0">
                <a:hlinkClick r:id="rId17" action="ppaction://hlinkfile" tooltip="Clock rate"/>
              </a:rPr>
              <a:t>clock rates</a:t>
            </a:r>
            <a:r>
              <a:rPr lang="en-US" sz="2100" dirty="0"/>
              <a:t> have been confirmed by </a:t>
            </a:r>
            <a:r>
              <a:rPr lang="en-US" sz="2100" dirty="0">
                <a:hlinkClick r:id="rId18" action="ppaction://hlinkfile" tooltip="Nintendo"/>
              </a:rPr>
              <a:t>Nintendo</a:t>
            </a:r>
            <a:r>
              <a:rPr lang="en-US" sz="2100" dirty="0"/>
              <a:t>, </a:t>
            </a:r>
            <a:r>
              <a:rPr lang="en-US" sz="2100" dirty="0">
                <a:hlinkClick r:id="rId19" action="ppaction://hlinkfile" tooltip="IBM"/>
              </a:rPr>
              <a:t>IBM</a:t>
            </a:r>
            <a:r>
              <a:rPr lang="en-US" sz="2100" dirty="0"/>
              <a:t> or </a:t>
            </a:r>
            <a:r>
              <a:rPr lang="en-US" sz="2100" dirty="0">
                <a:hlinkClick r:id="rId12" action="ppaction://hlinkfile" tooltip="ATI Technologies"/>
              </a:rPr>
              <a:t>ATI</a:t>
            </a:r>
            <a:r>
              <a:rPr lang="en-US" sz="2100" dirty="0"/>
              <a:t>.</a:t>
            </a:r>
          </a:p>
          <a:p>
            <a:r>
              <a:rPr lang="en-US" sz="2100" b="1" dirty="0"/>
              <a:t>Memory:</a:t>
            </a:r>
            <a:endParaRPr lang="en-US" sz="2100" dirty="0"/>
          </a:p>
          <a:p>
            <a:pPr>
              <a:buFont typeface="Arial"/>
              <a:buChar char="•"/>
            </a:pPr>
            <a:r>
              <a:rPr lang="en-US" sz="2100" dirty="0"/>
              <a:t>88 </a:t>
            </a:r>
            <a:r>
              <a:rPr lang="en-US" sz="2100" dirty="0">
                <a:hlinkClick r:id="rId20" action="ppaction://hlinkfile" tooltip="Megabyte"/>
              </a:rPr>
              <a:t>MB</a:t>
            </a:r>
            <a:r>
              <a:rPr lang="en-US" sz="2100" dirty="0"/>
              <a:t> </a:t>
            </a:r>
            <a:r>
              <a:rPr lang="en-US" sz="2100" dirty="0">
                <a:hlinkClick r:id="rId21" action="ppaction://hlinkfile" tooltip="Computer data storage"/>
              </a:rPr>
              <a:t>main memory</a:t>
            </a:r>
            <a:r>
              <a:rPr lang="en-US" sz="2100" dirty="0"/>
              <a:t> (24 MB "internal" </a:t>
            </a:r>
            <a:r>
              <a:rPr lang="en-US" sz="2100" dirty="0">
                <a:hlinkClick r:id="rId22" action="ppaction://hlinkfile" tooltip="1T-SRAM"/>
              </a:rPr>
              <a:t>1T-SRAM</a:t>
            </a:r>
            <a:r>
              <a:rPr lang="en-US" sz="2100" dirty="0"/>
              <a:t> integrated into graphics package, 64 MB "external" </a:t>
            </a:r>
            <a:r>
              <a:rPr lang="en-US" sz="2100" dirty="0">
                <a:hlinkClick r:id="rId23" action="ppaction://hlinkfile" tooltip="GDDR3"/>
              </a:rPr>
              <a:t>GDDR3</a:t>
            </a:r>
            <a:r>
              <a:rPr lang="en-US" sz="2100" dirty="0"/>
              <a:t> SDRAM</a:t>
            </a:r>
            <a:r>
              <a:rPr lang="en-US" sz="2100" dirty="0" smtClean="0"/>
              <a:t>)</a:t>
            </a:r>
            <a:r>
              <a:rPr lang="en-US" sz="2100" baseline="30000" dirty="0" smtClean="0">
                <a:hlinkClick r:id="rId24" action="ppaction://hlinkfile"/>
              </a:rPr>
              <a:t>[</a:t>
            </a:r>
            <a:r>
              <a:rPr lang="en-US" sz="2100" b="1" dirty="0" smtClean="0"/>
              <a:t>Ports </a:t>
            </a:r>
            <a:r>
              <a:rPr lang="en-US" sz="2100" b="1" dirty="0"/>
              <a:t>and peripheral capabilities:</a:t>
            </a:r>
            <a:endParaRPr lang="en-US" sz="2100" dirty="0"/>
          </a:p>
          <a:p>
            <a:pPr>
              <a:buFont typeface="Arial"/>
              <a:buChar char="•"/>
            </a:pPr>
            <a:r>
              <a:rPr lang="en-US" sz="2100" dirty="0"/>
              <a:t>Up to 16 Wii Remote controllers (10 in Standard Mode, 6 in One Time Mode,</a:t>
            </a:r>
            <a:r>
              <a:rPr lang="en-US" sz="2100" baseline="30000" dirty="0">
                <a:hlinkClick r:id="rId25" action="ppaction://hlinkfile"/>
              </a:rPr>
              <a:t>[131]</a:t>
            </a:r>
            <a:r>
              <a:rPr lang="en-US" sz="2100" dirty="0"/>
              <a:t> connected wirelessly via </a:t>
            </a:r>
            <a:r>
              <a:rPr lang="en-US" sz="2100" dirty="0">
                <a:hlinkClick r:id="rId26" action="ppaction://hlinkfile" tooltip="Bluetooth"/>
              </a:rPr>
              <a:t>Bluetooth</a:t>
            </a:r>
            <a:r>
              <a:rPr lang="en-US" sz="2100" dirty="0"/>
              <a:t>)</a:t>
            </a:r>
          </a:p>
          <a:p>
            <a:pPr>
              <a:buFont typeface="Arial"/>
              <a:buChar char="•"/>
            </a:pPr>
            <a:r>
              <a:rPr lang="en-US" sz="2100" dirty="0"/>
              <a:t>Nintendo GameCube controller ports (4)</a:t>
            </a:r>
          </a:p>
          <a:p>
            <a:pPr>
              <a:buFont typeface="Arial"/>
              <a:buChar char="•"/>
            </a:pPr>
            <a:r>
              <a:rPr lang="en-US" sz="2100" dirty="0"/>
              <a:t>Nintendo GameCube Memory Card slots (2)</a:t>
            </a:r>
          </a:p>
          <a:p>
            <a:pPr>
              <a:buFont typeface="Arial"/>
              <a:buChar char="•"/>
            </a:pPr>
            <a:r>
              <a:rPr lang="en-US" sz="2100" dirty="0">
                <a:hlinkClick r:id="rId27" action="ppaction://hlinkfile" tooltip="Secure Digital card"/>
              </a:rPr>
              <a:t>SD</a:t>
            </a:r>
            <a:r>
              <a:rPr lang="en-US" sz="2100" dirty="0"/>
              <a:t> memory card slot (supports </a:t>
            </a:r>
            <a:r>
              <a:rPr lang="en-US" sz="2100" dirty="0">
                <a:hlinkClick r:id="rId28" action="ppaction://hlinkfile" tooltip="Secure Digital card"/>
              </a:rPr>
              <a:t>SDHC</a:t>
            </a:r>
            <a:r>
              <a:rPr lang="en-US" sz="2100" dirty="0"/>
              <a:t> cards as of System Menu 4.0)</a:t>
            </a:r>
          </a:p>
          <a:p>
            <a:pPr>
              <a:buFont typeface="Arial"/>
              <a:buChar char="•"/>
            </a:pPr>
            <a:r>
              <a:rPr lang="en-US" sz="2100" dirty="0">
                <a:hlinkClick r:id="rId29" action="ppaction://hlinkfile" tooltip="USB"/>
              </a:rPr>
              <a:t>USB</a:t>
            </a:r>
            <a:r>
              <a:rPr lang="en-US" sz="2100" dirty="0"/>
              <a:t> 2.0 ports (2)</a:t>
            </a:r>
          </a:p>
          <a:p>
            <a:pPr>
              <a:buFont typeface="Arial"/>
              <a:buChar char="•"/>
            </a:pPr>
            <a:r>
              <a:rPr lang="en-US" sz="2100" dirty="0"/>
              <a:t>Sensor Bar power port</a:t>
            </a:r>
          </a:p>
          <a:p>
            <a:pPr>
              <a:buFont typeface="Arial"/>
              <a:buChar char="•"/>
            </a:pPr>
            <a:r>
              <a:rPr lang="en-US" sz="2100" dirty="0"/>
              <a:t>Accessory port on bottom of Wii Remote</a:t>
            </a:r>
          </a:p>
          <a:p>
            <a:pPr>
              <a:buFont typeface="Arial"/>
              <a:buChar char="•"/>
            </a:pPr>
            <a:r>
              <a:rPr lang="en-US" sz="2100" dirty="0"/>
              <a:t>Optional USB keyboard input in message board, Wii Shop Channel, and the Internet Channel (as of 3.0 and 3.1 firmware update)</a:t>
            </a:r>
            <a:r>
              <a:rPr lang="en-US" sz="2100" baseline="30000" dirty="0">
                <a:hlinkClick r:id="rId30" action="ppaction://hlinkfile"/>
              </a:rPr>
              <a:t>[132]</a:t>
            </a:r>
            <a:endParaRPr lang="en-US" sz="2100" dirty="0"/>
          </a:p>
          <a:p>
            <a:pPr>
              <a:buFont typeface="Arial"/>
              <a:buChar char="•"/>
            </a:pPr>
            <a:r>
              <a:rPr lang="en-US" sz="2100" dirty="0">
                <a:hlinkClick r:id="rId31" action="ppaction://hlinkfile" tooltip="Mitsumi"/>
              </a:rPr>
              <a:t>Mitsumi</a:t>
            </a:r>
            <a:r>
              <a:rPr lang="en-US" sz="2100" dirty="0"/>
              <a:t> DWM-W004 </a:t>
            </a:r>
            <a:r>
              <a:rPr lang="en-US" sz="2100" dirty="0"/>
              <a:t>WiFi</a:t>
            </a:r>
            <a:r>
              <a:rPr lang="en-US" sz="2100" dirty="0"/>
              <a:t> 802.11b/g wireless </a:t>
            </a:r>
            <a:r>
              <a:rPr lang="en-US" sz="2100" dirty="0" smtClean="0"/>
              <a:t>module</a:t>
            </a:r>
            <a:endParaRPr lang="en-US" sz="2100" dirty="0"/>
          </a:p>
          <a:p>
            <a:pPr>
              <a:buFont typeface="Arial"/>
              <a:buChar char="•"/>
            </a:pPr>
            <a:r>
              <a:rPr lang="en-US" sz="2100" dirty="0"/>
              <a:t>Compatible with optional </a:t>
            </a:r>
            <a:r>
              <a:rPr lang="en-US" sz="2100" dirty="0">
                <a:hlinkClick r:id="rId32" action="ppaction://hlinkfile" tooltip="Mini USB"/>
              </a:rPr>
              <a:t>USB</a:t>
            </a:r>
            <a:r>
              <a:rPr lang="en-US" sz="2100" dirty="0"/>
              <a:t> 2.0 to </a:t>
            </a:r>
            <a:r>
              <a:rPr lang="en-US" sz="2100" dirty="0">
                <a:hlinkClick r:id="rId33" action="ppaction://hlinkfile" tooltip="Ethernet"/>
              </a:rPr>
              <a:t>Ethernet</a:t>
            </a:r>
            <a:r>
              <a:rPr lang="en-US" sz="2100" dirty="0"/>
              <a:t> </a:t>
            </a:r>
            <a:r>
              <a:rPr lang="en-US" sz="2100" dirty="0">
                <a:hlinkClick r:id="rId34" action="ppaction://hlinkfile" tooltip="Local area network"/>
              </a:rPr>
              <a:t>LAN</a:t>
            </a:r>
            <a:r>
              <a:rPr lang="en-US" sz="2100" dirty="0"/>
              <a:t> adapter</a:t>
            </a:r>
          </a:p>
          <a:p>
            <a:pPr>
              <a:buFont typeface="Arial"/>
              <a:buChar char="•"/>
            </a:pPr>
            <a:r>
              <a:rPr lang="en-US" sz="2100" dirty="0"/>
              <a:t>"AV Multi Out" port (See "Video" section right)</a:t>
            </a:r>
          </a:p>
          <a:p>
            <a:r>
              <a:rPr lang="en-US" sz="2100" b="1" dirty="0"/>
              <a:t>Built-in content ratings systems:</a:t>
            </a:r>
            <a:endParaRPr lang="en-US" sz="2100" dirty="0"/>
          </a:p>
          <a:p>
            <a:pPr>
              <a:buFont typeface="Arial"/>
              <a:buChar char="•"/>
            </a:pPr>
            <a:r>
              <a:rPr lang="en-US" sz="2100" dirty="0">
                <a:hlinkClick r:id="rId35" action="ppaction://hlinkfile" tooltip="British Board of Film Classification"/>
              </a:rPr>
              <a:t>BBFC</a:t>
            </a:r>
            <a:r>
              <a:rPr lang="en-US" sz="2100" dirty="0"/>
              <a:t>, </a:t>
            </a:r>
            <a:r>
              <a:rPr lang="en-US" sz="2100" dirty="0">
                <a:hlinkClick r:id="rId36" action="ppaction://hlinkfile" tooltip="Computer Entertainment Rating Organization"/>
              </a:rPr>
              <a:t>CERO</a:t>
            </a:r>
            <a:r>
              <a:rPr lang="en-US" sz="2100" dirty="0"/>
              <a:t>, </a:t>
            </a:r>
            <a:r>
              <a:rPr lang="en-US" sz="2100" dirty="0">
                <a:hlinkClick r:id="rId37" action="ppaction://hlinkfile" tooltip="Entertainment Software Rating Board"/>
              </a:rPr>
              <a:t>ESRB</a:t>
            </a:r>
            <a:r>
              <a:rPr lang="en-US" sz="2100" dirty="0"/>
              <a:t>, </a:t>
            </a:r>
            <a:r>
              <a:rPr lang="en-US" sz="2100" dirty="0">
                <a:hlinkClick r:id="rId38" action="ppaction://hlinkfile" tooltip="Australian Classification Board"/>
              </a:rPr>
              <a:t>ACB</a:t>
            </a:r>
            <a:r>
              <a:rPr lang="en-US" sz="2100" dirty="0">
                <a:solidFill>
                  <a:schemeClr val="bg2"/>
                </a:solidFill>
              </a:rPr>
              <a:t>, </a:t>
            </a:r>
            <a:r>
              <a:rPr lang="en-US" sz="2100" dirty="0">
                <a:solidFill>
                  <a:schemeClr val="bg2"/>
                </a:solidFill>
                <a:hlinkClick r:id="rId39" action="ppaction://hlinkfile" tooltip="Office of Film and Literature Classification (New Zealand)"/>
              </a:rPr>
              <a:t>OFLC (NZ)</a:t>
            </a:r>
            <a:r>
              <a:rPr lang="en-US" sz="2100" dirty="0">
                <a:solidFill>
                  <a:schemeClr val="bg2"/>
                </a:solidFill>
              </a:rPr>
              <a:t>, </a:t>
            </a:r>
            <a:r>
              <a:rPr lang="en-US" sz="2100" dirty="0">
                <a:solidFill>
                  <a:schemeClr val="bg2"/>
                </a:solidFill>
                <a:hlinkClick r:id="rId40" action="ppaction://hlinkfile" tooltip="Pan European Game Information"/>
              </a:rPr>
              <a:t>PEGI</a:t>
            </a:r>
            <a:r>
              <a:rPr lang="en-US" sz="2100" dirty="0">
                <a:solidFill>
                  <a:schemeClr val="bg2"/>
                </a:solidFill>
              </a:rPr>
              <a:t>, </a:t>
            </a:r>
            <a:r>
              <a:rPr lang="en-US" sz="2100" dirty="0">
                <a:solidFill>
                  <a:schemeClr val="bg2"/>
                </a:solidFill>
                <a:hlinkClick r:id="rId41" action="ppaction://hlinkfile" tooltip="Unterhaltungssoftware Selbstkontrolle"/>
              </a:rPr>
              <a:t>USK</a:t>
            </a:r>
            <a:endParaRPr lang="en-US" sz="2100" dirty="0">
              <a:solidFill>
                <a:schemeClr val="bg2"/>
              </a:solidFill>
            </a:endParaRPr>
          </a:p>
          <a:p>
            <a:endParaRPr lang="en-US" dirty="0"/>
          </a:p>
        </p:txBody>
      </p:sp>
    </p:spTree>
    <p:extLst>
      <p:ext uri="{BB962C8B-B14F-4D97-AF65-F5344CB8AC3E}">
        <p14:creationId xmlns:p14="http://schemas.microsoft.com/office/powerpoint/2010/main" val="28672351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100</TotalTime>
  <Words>343</Words>
  <Application>Microsoft Office PowerPoint</Application>
  <PresentationFormat>On-screen Show (4:3)</PresentationFormat>
  <Paragraphs>93</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The Magnavox Odyssey Benjamin Houlton   </vt:lpstr>
      <vt:lpstr>specs</vt:lpstr>
      <vt:lpstr>graphics</vt:lpstr>
      <vt:lpstr>Pros</vt:lpstr>
      <vt:lpstr>Pros continued….</vt:lpstr>
      <vt:lpstr>cons</vt:lpstr>
      <vt:lpstr>Cons continued</vt:lpstr>
      <vt:lpstr>WII</vt:lpstr>
      <vt:lpstr>specs</vt:lpstr>
      <vt:lpstr>graphics</vt:lpstr>
      <vt:lpstr>pros</vt:lpstr>
      <vt:lpstr>Pros continued</vt:lpstr>
      <vt:lpstr>cons</vt:lpstr>
      <vt:lpstr>Cons continued</vt:lpstr>
      <vt:lpstr>comparison</vt:lpstr>
    </vt:vector>
  </TitlesOfParts>
  <Company>Appleton Area School District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Magnavox odyssey  </dc:title>
  <dc:creator>HOULTON, BENJAMIN</dc:creator>
  <cp:lastModifiedBy>HOULTON, BENJAMIN</cp:lastModifiedBy>
  <cp:revision>9</cp:revision>
  <dcterms:created xsi:type="dcterms:W3CDTF">2012-02-13T13:46:15Z</dcterms:created>
  <dcterms:modified xsi:type="dcterms:W3CDTF">2012-02-14T16:45:58Z</dcterms:modified>
</cp:coreProperties>
</file>